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514" autoAdjust="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4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3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0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0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1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3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9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1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9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3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D21C-686C-4069-B234-AB69D605DC24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684D-2195-4AF7-9E9D-0F40E909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9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5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5.pn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microsoft.com/office/2007/relationships/hdphoto" Target="../media/hdphoto1.wdp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.jpe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5.pn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59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hyperlink" Target="https://instagram.com/chemists_dgu/" TargetMode="External"/><Relationship Id="rId3" Type="http://schemas.microsoft.com/office/2007/relationships/hdphoto" Target="../media/hdphoto1.wdp"/><Relationship Id="rId7" Type="http://schemas.openxmlformats.org/officeDocument/2006/relationships/image" Target="../media/image60.jpeg"/><Relationship Id="rId12" Type="http://schemas.openxmlformats.org/officeDocument/2006/relationships/image" Target="../media/image6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k.com/chem_dsu" TargetMode="External"/><Relationship Id="rId11" Type="http://schemas.openxmlformats.org/officeDocument/2006/relationships/image" Target="../media/image62.jpeg"/><Relationship Id="rId5" Type="http://schemas.openxmlformats.org/officeDocument/2006/relationships/hyperlink" Target="http://chem.dgu.ru/" TargetMode="External"/><Relationship Id="rId10" Type="http://schemas.openxmlformats.org/officeDocument/2006/relationships/hyperlink" Target="https://www.facebook.com1653238244954777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twitter.com/HeemFa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сайт фоны\таблица хим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692696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Химический </a:t>
            </a:r>
          </a:p>
          <a:p>
            <a:pPr algn="ctr"/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факультет</a:t>
            </a:r>
            <a:endParaRPr lang="ru-RU" sz="5000" b="1" dirty="0">
              <a:solidFill>
                <a:schemeClr val="tx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36" name="Picture 12" descr="C:\Users\1\Desktop\сайт фоны\часчы химия 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372683" cy="33799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5717620"/>
            <a:ext cx="3898824" cy="43088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Bookman Old Style" pitchFamily="18" charset="0"/>
              </a:rPr>
              <a:t>... в ногу со временем…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0"/>
            <a:ext cx="14401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92696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сколько нам открытий чудных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Готовит просвещенья дух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опыт, сын ошибок трудных,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гений, парадоксов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Музыка из кино - кинофильм служебный роман утро  (audiopoisk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33" y="63282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780928"/>
            <a:ext cx="18362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Направления подготовки</a:t>
            </a: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2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39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59832" y="188640"/>
            <a:ext cx="51845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Бакалавриат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6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221088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4296" y="836712"/>
            <a:ext cx="62281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18.03.02.Энерго- и ресурсосберегающие процессы в химической технологии, нефтехимии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биотехнологии</a:t>
            </a:r>
            <a:r>
              <a:rPr lang="ru-RU" b="1" dirty="0" smtClean="0">
                <a:latin typeface="Bookman Old Style" pitchFamily="18" charset="0"/>
              </a:rPr>
              <a:t>, </a:t>
            </a:r>
            <a:r>
              <a:rPr lang="ru-RU" dirty="0">
                <a:latin typeface="Bookman Old Style" pitchFamily="18" charset="0"/>
              </a:rPr>
              <a:t>срок обучения 4 </a:t>
            </a:r>
            <a:r>
              <a:rPr lang="ru-RU" dirty="0" smtClean="0">
                <a:latin typeface="Bookman Old Style" pitchFamily="18" charset="0"/>
              </a:rPr>
              <a:t>года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Профиль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: </a:t>
            </a:r>
            <a:r>
              <a:rPr lang="ru-RU" dirty="0" smtClean="0">
                <a:latin typeface="Bookman Old Style" pitchFamily="18" charset="0"/>
              </a:rPr>
              <a:t>охрана </a:t>
            </a:r>
            <a:r>
              <a:rPr lang="ru-RU" dirty="0">
                <a:latin typeface="Bookman Old Style" pitchFamily="18" charset="0"/>
              </a:rPr>
              <a:t>окружающей среды и рациональное использование природных </a:t>
            </a:r>
            <a:r>
              <a:rPr lang="ru-RU" dirty="0" smtClean="0">
                <a:latin typeface="Bookman Old Style" pitchFamily="18" charset="0"/>
              </a:rPr>
              <a:t>ресурсов</a:t>
            </a: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Выпускник может </a:t>
            </a:r>
            <a:r>
              <a:rPr lang="ru-RU" dirty="0">
                <a:latin typeface="Bookman Old Style" pitchFamily="18" charset="0"/>
              </a:rPr>
              <a:t>осуществлять профессиональную </a:t>
            </a:r>
            <a:r>
              <a:rPr lang="ru-RU" dirty="0" smtClean="0">
                <a:latin typeface="Bookman Old Style" pitchFamily="18" charset="0"/>
              </a:rPr>
              <a:t>деятельность:</a:t>
            </a:r>
          </a:p>
          <a:p>
            <a:pPr algn="just"/>
            <a:r>
              <a:rPr lang="ru-RU" dirty="0">
                <a:latin typeface="Bookman Old Style" pitchFamily="18" charset="0"/>
              </a:rPr>
              <a:t>на промышленных предприятиях различных форм собственности, проектных организациях, органах государственного и муниципального управления,  в научно-исследовательских организациях, занимающихся мониторингом, оценкой устойчивости и уровня воздействия на естественные и </a:t>
            </a:r>
            <a:r>
              <a:rPr lang="ru-RU" dirty="0" err="1">
                <a:latin typeface="Bookman Old Style" pitchFamily="18" charset="0"/>
              </a:rPr>
              <a:t>антропогенно</a:t>
            </a:r>
            <a:r>
              <a:rPr lang="ru-RU" dirty="0">
                <a:latin typeface="Bookman Old Style" pitchFamily="18" charset="0"/>
              </a:rPr>
              <a:t>-измененные экосистемы, проектированием и эксплуатацией </a:t>
            </a:r>
            <a:r>
              <a:rPr lang="ru-RU" dirty="0" err="1">
                <a:latin typeface="Bookman Old Style" pitchFamily="18" charset="0"/>
              </a:rPr>
              <a:t>энерго</a:t>
            </a:r>
            <a:r>
              <a:rPr lang="ru-RU" dirty="0">
                <a:latin typeface="Bookman Old Style" pitchFamily="18" charset="0"/>
              </a:rPr>
              <a:t>- и ресурсосберегающих, экологически безопасных </a:t>
            </a:r>
            <a:r>
              <a:rPr lang="ru-RU" dirty="0" smtClean="0">
                <a:latin typeface="Bookman Old Style" pitchFamily="18" charset="0"/>
              </a:rPr>
              <a:t>технологий.</a:t>
            </a:r>
          </a:p>
          <a:p>
            <a:pPr algn="just"/>
            <a:endParaRPr lang="ru-RU" dirty="0">
              <a:latin typeface="Bookman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4025" y="141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5229200"/>
            <a:ext cx="2358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itchFamily="18" charset="0"/>
              </a:rPr>
              <a:t>Вступительные испытания в форме ЕГЭ</a:t>
            </a:r>
            <a:r>
              <a:rPr lang="ru-RU" sz="1200" dirty="0">
                <a:latin typeface="Bookman Old Style" pitchFamily="18" charset="0"/>
              </a:rPr>
              <a:t>: математика (</a:t>
            </a:r>
            <a:r>
              <a:rPr lang="ru-RU" sz="1200" dirty="0" smtClean="0">
                <a:latin typeface="Bookman Old Style" pitchFamily="18" charset="0"/>
              </a:rPr>
              <a:t>профильный уровень), химия, </a:t>
            </a:r>
            <a:r>
              <a:rPr lang="ru-RU" sz="1200" dirty="0">
                <a:latin typeface="Bookman Old Style" pitchFamily="18" charset="0"/>
              </a:rPr>
              <a:t>русский </a:t>
            </a:r>
            <a:r>
              <a:rPr lang="ru-RU" sz="1200" dirty="0" smtClean="0">
                <a:latin typeface="Bookman Old Style" pitchFamily="18" charset="0"/>
              </a:rPr>
              <a:t>язык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13" name="Picture 2" descr="C:\Users\1\Desktop\сайт фоны\шапочка хим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77" y="198447"/>
            <a:ext cx="98126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24025" y="141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0">
        <p14:ripple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420888"/>
            <a:ext cx="18362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Направления подготовки</a:t>
            </a: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2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39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59832" y="188640"/>
            <a:ext cx="51845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Специалитет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6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573016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4296" y="836712"/>
            <a:ext cx="62281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04.05.01.  Фундаментальная и прикладная химия (специалист),</a:t>
            </a:r>
            <a:r>
              <a:rPr lang="ru-RU" sz="1600" b="1" dirty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срок обучения 5 </a:t>
            </a:r>
            <a:r>
              <a:rPr lang="ru-RU" sz="1600" dirty="0" smtClean="0">
                <a:latin typeface="Bookman Old Style" pitchFamily="18" charset="0"/>
              </a:rPr>
              <a:t>лет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Профиль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: </a:t>
            </a:r>
            <a:r>
              <a:rPr lang="ru-RU" sz="1600" dirty="0" smtClean="0">
                <a:latin typeface="Bookman Old Style" pitchFamily="18" charset="0"/>
              </a:rPr>
              <a:t>аналитическая химия, неорганическая химия, органическая химия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Выпускник может </a:t>
            </a:r>
            <a:r>
              <a:rPr lang="ru-RU" dirty="0">
                <a:latin typeface="Bookman Old Style" pitchFamily="18" charset="0"/>
              </a:rPr>
              <a:t>осуществлять профессиональную </a:t>
            </a:r>
            <a:r>
              <a:rPr lang="ru-RU" dirty="0" smtClean="0">
                <a:latin typeface="Bookman Old Style" pitchFamily="18" charset="0"/>
              </a:rPr>
              <a:t>деятельность: в </a:t>
            </a:r>
            <a:r>
              <a:rPr lang="ru-RU" dirty="0">
                <a:latin typeface="Bookman Old Style" pitchFamily="18" charset="0"/>
              </a:rPr>
              <a:t>научно-исследовательских </a:t>
            </a:r>
            <a:r>
              <a:rPr lang="ru-RU" dirty="0" smtClean="0">
                <a:latin typeface="Bookman Old Style" pitchFamily="18" charset="0"/>
              </a:rPr>
              <a:t>учреждениях; </a:t>
            </a:r>
            <a:r>
              <a:rPr lang="ru-RU" dirty="0">
                <a:latin typeface="Bookman Old Style" pitchFamily="18" charset="0"/>
              </a:rPr>
              <a:t> в организациях по мониторингу состояния окружающей среды; в области создания и разработки новых перспективных материалов и химических технологий;  в службах контроля качества; в пищевом, фармацевтическом, </a:t>
            </a:r>
            <a:r>
              <a:rPr lang="ru-RU" dirty="0" err="1" smtClean="0">
                <a:latin typeface="Bookman Old Style" pitchFamily="18" charset="0"/>
              </a:rPr>
              <a:t>околомедицинском</a:t>
            </a:r>
            <a:r>
              <a:rPr lang="ru-RU" dirty="0" smtClean="0">
                <a:latin typeface="Bookman Old Style" pitchFamily="18" charset="0"/>
              </a:rPr>
              <a:t>, косметическом, </a:t>
            </a:r>
            <a:r>
              <a:rPr lang="ru-RU" dirty="0">
                <a:latin typeface="Bookman Old Style" pitchFamily="18" charset="0"/>
              </a:rPr>
              <a:t>промышленном, </a:t>
            </a:r>
            <a:r>
              <a:rPr lang="ru-RU" dirty="0" err="1">
                <a:latin typeface="Bookman Old Style" pitchFamily="18" charset="0"/>
              </a:rPr>
              <a:t>газонефтеперерабатывающем</a:t>
            </a:r>
            <a:r>
              <a:rPr lang="ru-RU" dirty="0">
                <a:latin typeface="Bookman Old Style" pitchFamily="18" charset="0"/>
              </a:rPr>
              <a:t>, горнодобывающем производствах; в сфере химического </a:t>
            </a:r>
            <a:r>
              <a:rPr lang="ru-RU" dirty="0" smtClean="0">
                <a:latin typeface="Bookman Old Style" pitchFamily="18" charset="0"/>
              </a:rPr>
              <a:t>производства; санитарно-эпидемиологических </a:t>
            </a:r>
            <a:r>
              <a:rPr lang="ru-RU" dirty="0">
                <a:latin typeface="Bookman Old Style" pitchFamily="18" charset="0"/>
              </a:rPr>
              <a:t>станциях различного уровня; метеорологических лабораториях; лабораториях таможенного контроля; лабораториях системы Госстандарта.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4025" y="141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4797152"/>
            <a:ext cx="2358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itchFamily="18" charset="0"/>
              </a:rPr>
              <a:t>Вступительные испытания в форме ЕГЭ</a:t>
            </a:r>
            <a:r>
              <a:rPr lang="ru-RU" sz="1200" dirty="0">
                <a:latin typeface="Bookman Old Style" pitchFamily="18" charset="0"/>
              </a:rPr>
              <a:t>: химия (профильный), русский язык, математика (профильный уровень)</a:t>
            </a:r>
          </a:p>
        </p:txBody>
      </p:sp>
      <p:pic>
        <p:nvPicPr>
          <p:cNvPr id="10" name="Picture 2" descr="C:\Users\1\Desktop\сайт фоны\шапочка хим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85912"/>
            <a:ext cx="98126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0">
        <p14:ripple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420888"/>
            <a:ext cx="18362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Направления подготовки</a:t>
            </a: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2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39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59832" y="188640"/>
            <a:ext cx="51845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Магистратура</a:t>
            </a: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6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573016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4296" y="836712"/>
            <a:ext cx="62281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04.04.01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Химия (магистратура) </a:t>
            </a:r>
            <a:r>
              <a:rPr lang="ru-RU" sz="1600" dirty="0">
                <a:latin typeface="Bookman Old Style" pitchFamily="18" charset="0"/>
              </a:rPr>
              <a:t>срок обучения 2 </a:t>
            </a:r>
            <a:r>
              <a:rPr lang="ru-RU" sz="1600" dirty="0" smtClean="0">
                <a:latin typeface="Bookman Old Style" pitchFamily="18" charset="0"/>
              </a:rPr>
              <a:t>года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Профиль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: </a:t>
            </a:r>
            <a:r>
              <a:rPr lang="ru-RU" sz="1600" dirty="0" smtClean="0">
                <a:latin typeface="Bookman Old Style" pitchFamily="18" charset="0"/>
              </a:rPr>
              <a:t>аналитическая химия, неорганическая </a:t>
            </a:r>
            <a:r>
              <a:rPr lang="ru-RU" sz="1600" dirty="0" smtClean="0">
                <a:latin typeface="Bookman Old Style" pitchFamily="18" charset="0"/>
              </a:rPr>
              <a:t>химия</a:t>
            </a:r>
          </a:p>
          <a:p>
            <a:pPr algn="just"/>
            <a:endParaRPr lang="ru-RU" sz="1600" dirty="0" smtClean="0">
              <a:latin typeface="Bookman Old Style" pitchFamily="18" charset="0"/>
            </a:endParaRP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Выпускник </a:t>
            </a:r>
            <a:r>
              <a:rPr lang="ru-RU" sz="1600" dirty="0">
                <a:latin typeface="Bookman Old Style" pitchFamily="18" charset="0"/>
              </a:rPr>
              <a:t>может осуществлять профессиональную </a:t>
            </a:r>
            <a:r>
              <a:rPr lang="ru-RU" sz="1600" dirty="0" smtClean="0">
                <a:latin typeface="Bookman Old Style" pitchFamily="18" charset="0"/>
              </a:rPr>
              <a:t>деятельность: в </a:t>
            </a:r>
            <a:r>
              <a:rPr lang="ru-RU" sz="1600" dirty="0">
                <a:latin typeface="Bookman Old Style" pitchFamily="18" charset="0"/>
              </a:rPr>
              <a:t>научно-исследовательских учреждениях по изучению состава и свойств веществ, химических процессов с их участием;  </a:t>
            </a:r>
            <a:r>
              <a:rPr lang="ru-RU" sz="1600" dirty="0" smtClean="0">
                <a:latin typeface="Bookman Old Style" pitchFamily="18" charset="0"/>
              </a:rPr>
              <a:t>в </a:t>
            </a:r>
            <a:r>
              <a:rPr lang="ru-RU" sz="1600" dirty="0">
                <a:latin typeface="Bookman Old Style" pitchFamily="18" charset="0"/>
              </a:rPr>
              <a:t>области создания и разработки новых перспективных материалов и химических технологий;  в службах контроля качества; в пищевом, фармацевтическом, </a:t>
            </a:r>
            <a:r>
              <a:rPr lang="ru-RU" sz="1600" dirty="0" err="1" smtClean="0">
                <a:latin typeface="Bookman Old Style" pitchFamily="18" charset="0"/>
              </a:rPr>
              <a:t>околомедицинском</a:t>
            </a:r>
            <a:r>
              <a:rPr lang="ru-RU" sz="1600" dirty="0" smtClean="0">
                <a:latin typeface="Bookman Old Style" pitchFamily="18" charset="0"/>
              </a:rPr>
              <a:t>, косметическом, </a:t>
            </a:r>
            <a:r>
              <a:rPr lang="ru-RU" sz="1600" dirty="0">
                <a:latin typeface="Bookman Old Style" pitchFamily="18" charset="0"/>
              </a:rPr>
              <a:t>промышленном, </a:t>
            </a:r>
            <a:r>
              <a:rPr lang="ru-RU" sz="1600" dirty="0" err="1">
                <a:latin typeface="Bookman Old Style" pitchFamily="18" charset="0"/>
              </a:rPr>
              <a:t>газонефтеперерабатывающем</a:t>
            </a:r>
            <a:r>
              <a:rPr lang="ru-RU" sz="1600" dirty="0">
                <a:latin typeface="Bookman Old Style" pitchFamily="18" charset="0"/>
              </a:rPr>
              <a:t>, горнодобывающем производствах; в сфере химического производства</a:t>
            </a:r>
            <a:r>
              <a:rPr lang="ru-RU" sz="1600" dirty="0" smtClean="0">
                <a:latin typeface="Bookman Old Style" pitchFamily="18" charset="0"/>
              </a:rPr>
              <a:t>; </a:t>
            </a:r>
            <a:r>
              <a:rPr lang="ru-RU" sz="1600" dirty="0">
                <a:latin typeface="Bookman Old Style" pitchFamily="18" charset="0"/>
              </a:rPr>
              <a:t>в одной из самых востребованных сегодня отраслей – </a:t>
            </a:r>
            <a:r>
              <a:rPr lang="ru-RU" sz="1600" dirty="0" err="1">
                <a:latin typeface="Bookman Old Style" pitchFamily="18" charset="0"/>
              </a:rPr>
              <a:t>нанохимия</a:t>
            </a:r>
            <a:r>
              <a:rPr lang="ru-RU" sz="1600" dirty="0">
                <a:latin typeface="Bookman Old Style" pitchFamily="18" charset="0"/>
              </a:rPr>
              <a:t>; отделах охраны труда и контроля; санитарно-эпидемиологических станциях различного уровня; метеорологических лабораториях; лабораториях таможенного контроля; лабораториях системы </a:t>
            </a:r>
            <a:r>
              <a:rPr lang="ru-RU" sz="1600" dirty="0" smtClean="0">
                <a:latin typeface="Bookman Old Style" pitchFamily="18" charset="0"/>
              </a:rPr>
              <a:t>Госстандарта; </a:t>
            </a:r>
            <a:r>
              <a:rPr lang="ru-RU" sz="1600" dirty="0">
                <a:latin typeface="Bookman Old Style" pitchFamily="18" charset="0"/>
              </a:rPr>
              <a:t>преподавать дисциплины химического профиля в школах, институтах и в </a:t>
            </a:r>
            <a:r>
              <a:rPr lang="ru-RU" sz="1600" dirty="0" smtClean="0">
                <a:latin typeface="Bookman Old Style" pitchFamily="18" charset="0"/>
              </a:rPr>
              <a:t>колледжах.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4025" y="141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4797152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itchFamily="18" charset="0"/>
              </a:rPr>
              <a:t>Вступительные испытания </a:t>
            </a:r>
            <a:r>
              <a:rPr lang="ru-RU" sz="1200" dirty="0">
                <a:latin typeface="Bookman Old Style" pitchFamily="18" charset="0"/>
              </a:rPr>
              <a:t>в </a:t>
            </a:r>
            <a:r>
              <a:rPr lang="ru-RU" sz="1200" dirty="0" smtClean="0">
                <a:latin typeface="Bookman Old Style" pitchFamily="18" charset="0"/>
              </a:rPr>
              <a:t>форме</a:t>
            </a:r>
            <a:r>
              <a:rPr lang="ru-RU" sz="1200" b="1" dirty="0" smtClean="0">
                <a:latin typeface="Bookman Old Style" pitchFamily="18" charset="0"/>
              </a:rPr>
              <a:t> </a:t>
            </a:r>
            <a:r>
              <a:rPr lang="ru-RU" sz="1200" dirty="0" smtClean="0">
                <a:latin typeface="Bookman Old Style" pitchFamily="18" charset="0"/>
              </a:rPr>
              <a:t>экзамена по химии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10" name="Picture 2" descr="C:\Users\1\Desktop\сайт фоны\шапочка хим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85912"/>
            <a:ext cx="98126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0">
        <p14:ripple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420888"/>
            <a:ext cx="18362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Направления подготовки</a:t>
            </a: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2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39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59832" y="44624"/>
            <a:ext cx="51845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Аспирантура</a:t>
            </a: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6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573016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4296" y="620688"/>
            <a:ext cx="6228184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Специальность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04.06.01 Химические науки </a:t>
            </a:r>
            <a:r>
              <a:rPr lang="ru-RU" sz="1600" dirty="0">
                <a:latin typeface="Bookman Old Style" pitchFamily="18" charset="0"/>
              </a:rPr>
              <a:t>(уровень подготовки кадров высшей квалификации).</a:t>
            </a:r>
            <a:r>
              <a:rPr lang="ru-RU" sz="1600" b="1" dirty="0">
                <a:latin typeface="Bookman Old Style" pitchFamily="18" charset="0"/>
              </a:rPr>
              <a:t> </a:t>
            </a:r>
            <a:endParaRPr lang="ru-RU" sz="1600" b="1" dirty="0" smtClean="0">
              <a:latin typeface="Bookman Old Style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Профили подготовки:</a:t>
            </a:r>
            <a:r>
              <a:rPr lang="ru-RU" sz="1600" b="1" dirty="0">
                <a:latin typeface="Bookman Old Style" pitchFamily="18" charset="0"/>
              </a:rPr>
              <a:t>  </a:t>
            </a:r>
            <a:r>
              <a:rPr lang="ru-RU" sz="1600" dirty="0" smtClean="0">
                <a:latin typeface="Bookman Old Style" pitchFamily="18" charset="0"/>
              </a:rPr>
              <a:t>аналитическая </a:t>
            </a:r>
            <a:r>
              <a:rPr lang="ru-RU" sz="1600" dirty="0">
                <a:latin typeface="Bookman Old Style" pitchFamily="18" charset="0"/>
              </a:rPr>
              <a:t>химия, </a:t>
            </a:r>
            <a:r>
              <a:rPr lang="ru-RU" sz="1600" dirty="0" smtClean="0">
                <a:latin typeface="Bookman Old Style" pitchFamily="18" charset="0"/>
              </a:rPr>
              <a:t>физическая химия, органическая химия, </a:t>
            </a:r>
            <a:r>
              <a:rPr lang="ru-RU" sz="1600" dirty="0" smtClean="0">
                <a:latin typeface="Bookman Old Style" pitchFamily="18" charset="0"/>
              </a:rPr>
              <a:t>электрохимия.</a:t>
            </a:r>
            <a:endParaRPr lang="ru-RU" sz="1600" dirty="0" smtClean="0">
              <a:latin typeface="Bookman Old Style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Область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профессиональной деятельности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500" dirty="0">
                <a:latin typeface="Bookman Old Style" pitchFamily="18" charset="0"/>
              </a:rPr>
              <a:t>выпускников, освоивших программу аспирантуры, включает сферы науки, наукоемких технологий и химического образования, охватывающие совокупность задач теоретической и прикладной химии (в соответствии с направленностью подготовки), а также смежных естественнонаучных дисциплин.</a:t>
            </a:r>
          </a:p>
          <a:p>
            <a:pPr algn="just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Объектами профессиональной деятельности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dirty="0">
                <a:latin typeface="Bookman Old Style" pitchFamily="18" charset="0"/>
              </a:rPr>
              <a:t>выпускников, освоивших программу аспирантуры, являются новые вещества, химические процессы и общие закономерности их протекания, научные задачи междисциплинарного характера.</a:t>
            </a:r>
          </a:p>
          <a:p>
            <a:pPr algn="just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Виды профессиональной деятельности</a:t>
            </a:r>
            <a:r>
              <a:rPr lang="ru-RU" sz="1500" dirty="0">
                <a:latin typeface="Bookman Old Style" pitchFamily="18" charset="0"/>
              </a:rPr>
              <a:t>, к которым готовятся выпускники, освоившие программу аспирантуры:</a:t>
            </a:r>
          </a:p>
          <a:p>
            <a:pPr algn="just"/>
            <a:r>
              <a:rPr lang="ru-RU" sz="1500" dirty="0">
                <a:latin typeface="Bookman Old Style" pitchFamily="18" charset="0"/>
              </a:rPr>
              <a:t>научно-исследовательская деятельность в области химии и смежных наук;</a:t>
            </a:r>
          </a:p>
          <a:p>
            <a:pPr algn="just"/>
            <a:r>
              <a:rPr lang="ru-RU" sz="1500" dirty="0">
                <a:latin typeface="Bookman Old Style" pitchFamily="18" charset="0"/>
              </a:rPr>
              <a:t>преподавательская деятельность в области химии и смежных наук.</a:t>
            </a:r>
          </a:p>
          <a:p>
            <a:pPr algn="just"/>
            <a:r>
              <a:rPr lang="ru-RU" sz="1500" dirty="0">
                <a:latin typeface="Bookman Old Style" pitchFamily="18" charset="0"/>
              </a:rPr>
              <a:t>Программа аспирантуры направлена на освоение всех видов профессиональной деятельности, к которым готовится выпускник.</a:t>
            </a:r>
          </a:p>
          <a:p>
            <a:pPr algn="just"/>
            <a:endParaRPr lang="ru-RU" sz="1600" dirty="0">
              <a:latin typeface="Bookman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4025" y="141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4797152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itchFamily="18" charset="0"/>
              </a:rPr>
              <a:t>Вступительные испытания </a:t>
            </a:r>
            <a:r>
              <a:rPr lang="ru-RU" sz="1200" dirty="0" smtClean="0">
                <a:latin typeface="Bookman Old Style" pitchFamily="18" charset="0"/>
              </a:rPr>
              <a:t>экзамен </a:t>
            </a:r>
          </a:p>
          <a:p>
            <a:pPr algn="ctr"/>
            <a:r>
              <a:rPr lang="ru-RU" sz="1200" dirty="0" smtClean="0">
                <a:latin typeface="Bookman Old Style" pitchFamily="18" charset="0"/>
              </a:rPr>
              <a:t>по химии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2050" name="Picture 2" descr="C:\Users\1\Desktop\сайт фоны\шарик хим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63" y="6318238"/>
            <a:ext cx="40340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0">
        <p14:ripple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420888"/>
            <a:ext cx="1836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>
                <a:latin typeface="Bookman Old Style" pitchFamily="18" charset="0"/>
              </a:rPr>
              <a:t>Студенты </a:t>
            </a:r>
            <a:r>
              <a:rPr lang="ru-RU" dirty="0" smtClean="0">
                <a:latin typeface="Bookman Old Style" pitchFamily="18" charset="0"/>
              </a:rPr>
              <a:t>–будущее </a:t>
            </a:r>
            <a:r>
              <a:rPr lang="ru-RU" dirty="0">
                <a:latin typeface="Bookman Old Style" pitchFamily="18" charset="0"/>
              </a:rPr>
              <a:t>науки</a:t>
            </a:r>
            <a:endParaRPr lang="ru-RU" sz="15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2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39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573016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4025" y="141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1\Desktop\сайт фоны\формул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5" y="5044777"/>
            <a:ext cx="2333625" cy="155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для сайта Лейла\09-10-2014_04-46-15\IMG_48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20423" r="12639"/>
          <a:stretch/>
        </p:blipFill>
        <p:spPr bwMode="auto">
          <a:xfrm>
            <a:off x="4635738" y="159477"/>
            <a:ext cx="2016302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для сайта Лейла\22-09-2014_15-48-34\A9OBCMxgcHU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0"/>
          <a:stretch/>
        </p:blipFill>
        <p:spPr bwMode="auto">
          <a:xfrm>
            <a:off x="4635738" y="1720762"/>
            <a:ext cx="2016302" cy="1492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для сайта Лейла\МГУ\20150423_13590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3212"/>
          <a:stretch/>
        </p:blipFill>
        <p:spPr bwMode="auto">
          <a:xfrm>
            <a:off x="2555776" y="120640"/>
            <a:ext cx="1966823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26\26_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4415"/>
            <a:ext cx="18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на сайт\DSCN40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35" y="116632"/>
            <a:ext cx="1763337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102NIKON\DSCN407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162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esktop\для сайта Лейла\общежитие\20140806_1500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18" y="2493016"/>
            <a:ext cx="176315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esktop\26\26_2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72" y="4744216"/>
            <a:ext cx="18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esktop\айтик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38" y="3334247"/>
            <a:ext cx="2016302" cy="1462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1\Desktop\айтик 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 bwMode="auto">
          <a:xfrm>
            <a:off x="4606411" y="4951406"/>
            <a:ext cx="2159326" cy="1592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420888"/>
            <a:ext cx="18362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Студенческая </a:t>
            </a:r>
            <a:r>
              <a:rPr lang="ru-RU" sz="1400" dirty="0" smtClean="0">
                <a:latin typeface="Bookman Old Style" pitchFamily="18" charset="0"/>
              </a:rPr>
              <a:t>самоорганизация</a:t>
            </a:r>
            <a:endParaRPr lang="ru-RU" sz="14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2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39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573016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4025" y="141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496" y="4581128"/>
            <a:ext cx="23580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Факультет поддерживает </a:t>
            </a:r>
            <a:r>
              <a:rPr lang="ru-RU" sz="1400" dirty="0">
                <a:latin typeface="Bookman Old Style" pitchFamily="18" charset="0"/>
              </a:rPr>
              <a:t>студенческую </a:t>
            </a:r>
            <a:r>
              <a:rPr lang="ru-RU" sz="1400" dirty="0" smtClean="0">
                <a:latin typeface="Bookman Old Style" pitchFamily="18" charset="0"/>
              </a:rPr>
              <a:t>активность, </a:t>
            </a:r>
            <a:r>
              <a:rPr lang="ru-RU" sz="1400" dirty="0">
                <a:latin typeface="Bookman Old Style" pitchFamily="18" charset="0"/>
              </a:rPr>
              <a:t>всячески помогает и направляет студентов в их желаниях и </a:t>
            </a:r>
            <a:r>
              <a:rPr lang="ru-RU" sz="1400" dirty="0" smtClean="0">
                <a:latin typeface="Bookman Old Style" pitchFamily="18" charset="0"/>
              </a:rPr>
              <a:t>целях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2050" name="Picture 2" descr="C:\Users\1\Desktop\для сайта Лейла\13-12-2014_10-09-22(1)\39hphcC8cD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28" y="260848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для сайта Лейла\15-10-2014_23-22-24\P14107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61" y="3240024"/>
            <a:ext cx="2700000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49VJ-yN2LV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797352"/>
            <a:ext cx="2697758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esktop\P137079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9" b="9478"/>
          <a:stretch/>
        </p:blipFill>
        <p:spPr bwMode="auto">
          <a:xfrm>
            <a:off x="4385137" y="1753790"/>
            <a:ext cx="2808313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esktop\для сайта Лейла\09-10-2014_04-46-15\IMG_418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83" y="260848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esktop\IMG_484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29" y="3212976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420888"/>
            <a:ext cx="18362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sz="1700" dirty="0" smtClean="0">
                <a:latin typeface="Bookman Old Style" pitchFamily="18" charset="0"/>
              </a:rPr>
              <a:t>Общественная жизнь студентов</a:t>
            </a:r>
            <a:endParaRPr lang="ru-RU" sz="17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2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39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573016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4025" y="141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496" y="4581128"/>
            <a:ext cx="2358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ookman Old Style" pitchFamily="18" charset="0"/>
              </a:rPr>
              <a:t>Студенческая жизнь </a:t>
            </a:r>
            <a:r>
              <a:rPr lang="ru-RU" sz="1400" dirty="0" smtClean="0">
                <a:latin typeface="Bookman Old Style" pitchFamily="18" charset="0"/>
              </a:rPr>
              <a:t>это </a:t>
            </a:r>
            <a:r>
              <a:rPr lang="ru-RU" sz="1400" dirty="0">
                <a:latin typeface="Bookman Old Style" pitchFamily="18" charset="0"/>
              </a:rPr>
              <a:t>самый расцвет молодости, а значит </a:t>
            </a:r>
            <a:r>
              <a:rPr lang="ru-RU" sz="1400" dirty="0" smtClean="0">
                <a:latin typeface="Bookman Old Style" pitchFamily="18" charset="0"/>
              </a:rPr>
              <a:t>время </a:t>
            </a:r>
            <a:r>
              <a:rPr lang="ru-RU" sz="1400" dirty="0">
                <a:latin typeface="Bookman Old Style" pitchFamily="18" charset="0"/>
              </a:rPr>
              <a:t>для </a:t>
            </a:r>
            <a:r>
              <a:rPr lang="ru-RU" sz="1400" dirty="0" smtClean="0">
                <a:latin typeface="Bookman Old Style" pitchFamily="18" charset="0"/>
              </a:rPr>
              <a:t>развлечений и </a:t>
            </a:r>
            <a:r>
              <a:rPr lang="ru-RU" sz="1400" dirty="0">
                <a:latin typeface="Bookman Old Style" pitchFamily="18" charset="0"/>
              </a:rPr>
              <a:t>незабываемых приключений</a:t>
            </a:r>
          </a:p>
        </p:txBody>
      </p:sp>
      <p:pic>
        <p:nvPicPr>
          <p:cNvPr id="3074" name="Picture 2" descr="C:\Users\1\Desktop\все мое\IMG_11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25" y="106329"/>
            <a:ext cx="2088232" cy="1566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все мое\IMG_13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64714"/>
            <a:ext cx="2088232" cy="1566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мои мероприятия\фото\SAM_437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r="1377" b="13543"/>
          <a:stretch/>
        </p:blipFill>
        <p:spPr bwMode="auto">
          <a:xfrm>
            <a:off x="4680466" y="3303884"/>
            <a:ext cx="2078348" cy="1511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esktop\мои мероприятия\фото\Фото03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90" y="67994"/>
            <a:ext cx="2078348" cy="15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мои мероприятия\фото\IMG_06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77" y="3594560"/>
            <a:ext cx="2126729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для сайта Лейла\победа\siren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74" y="1857817"/>
            <a:ext cx="2088232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для сайта Лейла\Парад Зухра\VhtGA23ngF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09" y="1646127"/>
            <a:ext cx="2073230" cy="1549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мои мероприятия\фото\100PHOTO\SAM_446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 r="28745"/>
          <a:stretch/>
        </p:blipFill>
        <p:spPr bwMode="auto">
          <a:xfrm>
            <a:off x="2784864" y="67994"/>
            <a:ext cx="1355088" cy="1855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мои мероприятия\фото\100PHOTO\SAM_4457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7462" r="20104" b="1836"/>
          <a:stretch/>
        </p:blipFill>
        <p:spPr bwMode="auto">
          <a:xfrm>
            <a:off x="4698678" y="4920390"/>
            <a:ext cx="206013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для сайта Лейла\СУББОТНИК\IMG_2705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4717" b="19120"/>
          <a:stretch/>
        </p:blipFill>
        <p:spPr bwMode="auto">
          <a:xfrm>
            <a:off x="2555776" y="5294331"/>
            <a:ext cx="2016223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esktop\для сайта Лейла\04-03-2015_15-14-30\IMG-20150304-WA0007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12736"/>
          <a:stretch/>
        </p:blipFill>
        <p:spPr bwMode="auto">
          <a:xfrm>
            <a:off x="6841613" y="5280390"/>
            <a:ext cx="2154823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esktop\для сайта Лейла\посвящение 2\IMG_3480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6" r="2884"/>
          <a:stretch/>
        </p:blipFill>
        <p:spPr bwMode="auto">
          <a:xfrm>
            <a:off x="2445025" y="2042400"/>
            <a:ext cx="2165718" cy="1327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1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000">
        <p14:rippl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сайт фоны\в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09" y="5384616"/>
            <a:ext cx="177800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101NIKON\DSCN3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45" y="1949257"/>
            <a:ext cx="2932767" cy="24567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420888"/>
            <a:ext cx="18362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Bookman Old Style" pitchFamily="18" charset="0"/>
              </a:rPr>
              <a:t>Преимущества</a:t>
            </a:r>
          </a:p>
          <a:p>
            <a:pPr algn="ctr"/>
            <a:r>
              <a:rPr lang="ru-RU" sz="1700" dirty="0" smtClean="0">
                <a:latin typeface="Bookman Old Style" pitchFamily="18" charset="0"/>
              </a:rPr>
              <a:t>нашего образования</a:t>
            </a: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2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39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356992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4025" y="141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20280" y="116632"/>
            <a:ext cx="6516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  Сильная </a:t>
            </a:r>
            <a:r>
              <a:rPr lang="ru-RU" dirty="0">
                <a:latin typeface="Bookman Old Style" pitchFamily="18" charset="0"/>
              </a:rPr>
              <a:t>академическая школа: 6 </a:t>
            </a:r>
            <a:r>
              <a:rPr lang="ru-RU" dirty="0" smtClean="0">
                <a:latin typeface="Bookman Old Style" pitchFamily="18" charset="0"/>
              </a:rPr>
              <a:t>профессоров, </a:t>
            </a:r>
            <a:r>
              <a:rPr lang="ru-RU" dirty="0">
                <a:latin typeface="Bookman Old Style" pitchFamily="18" charset="0"/>
              </a:rPr>
              <a:t>29 доцентов. 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  Высокие </a:t>
            </a:r>
            <a:r>
              <a:rPr lang="ru-RU" dirty="0">
                <a:latin typeface="Bookman Old Style" pitchFamily="18" charset="0"/>
              </a:rPr>
              <a:t>потенциальные возможности для научной деятельности. 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  Развитая </a:t>
            </a:r>
            <a:r>
              <a:rPr lang="ru-RU" dirty="0">
                <a:latin typeface="Bookman Old Style" pitchFamily="18" charset="0"/>
              </a:rPr>
              <a:t>система студенческого </a:t>
            </a:r>
            <a:r>
              <a:rPr lang="ru-RU" dirty="0" smtClean="0">
                <a:latin typeface="Bookman Old Style" pitchFamily="18" charset="0"/>
              </a:rPr>
              <a:t>самоуправления. </a:t>
            </a:r>
            <a:endParaRPr lang="ru-RU" dirty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  100</a:t>
            </a:r>
            <a:r>
              <a:rPr lang="ru-RU" dirty="0">
                <a:latin typeface="Bookman Old Style" pitchFamily="18" charset="0"/>
              </a:rPr>
              <a:t>% трудоустройство выпускников.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520280" y="188640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535524" y="770781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538524" y="1300715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538524" y="1580121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82540" y="2420888"/>
            <a:ext cx="6065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man Old Style" pitchFamily="18" charset="0"/>
              </a:rPr>
              <a:t>К услугам студентов</a:t>
            </a:r>
            <a:r>
              <a:rPr lang="ru-RU" dirty="0" smtClean="0">
                <a:latin typeface="Bookman Old Style" pitchFamily="18" charset="0"/>
              </a:rPr>
              <a:t>:</a:t>
            </a:r>
          </a:p>
          <a:p>
            <a:pPr algn="just"/>
            <a:endParaRPr lang="ru-RU" dirty="0">
              <a:latin typeface="Bookman Old Style" pitchFamily="18" charset="0"/>
            </a:endParaRPr>
          </a:p>
          <a:p>
            <a:pPr algn="just"/>
            <a:r>
              <a:rPr lang="ru-RU" dirty="0">
                <a:latin typeface="Bookman Old Style" pitchFamily="18" charset="0"/>
              </a:rPr>
              <a:t>Учебные и научные лаборатор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ии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Компьютерные классы 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Библиотека </a:t>
            </a:r>
            <a:r>
              <a:rPr lang="ru-RU" dirty="0">
                <a:latin typeface="Bookman Old Style" pitchFamily="18" charset="0"/>
              </a:rPr>
              <a:t>и читальные залы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Спортивный </a:t>
            </a:r>
            <a:r>
              <a:rPr lang="ru-RU" dirty="0">
                <a:latin typeface="Bookman Old Style" pitchFamily="18" charset="0"/>
              </a:rPr>
              <a:t>комплекс и секции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Медико-реабилитационный </a:t>
            </a:r>
            <a:r>
              <a:rPr lang="ru-RU" dirty="0">
                <a:latin typeface="Bookman Old Style" pitchFamily="18" charset="0"/>
              </a:rPr>
              <a:t>центр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Студенческая </a:t>
            </a:r>
            <a:r>
              <a:rPr lang="ru-RU" dirty="0">
                <a:latin typeface="Bookman Old Style" pitchFamily="18" charset="0"/>
              </a:rPr>
              <a:t>столовая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Студенческое </a:t>
            </a:r>
            <a:r>
              <a:rPr lang="ru-RU" dirty="0">
                <a:latin typeface="Bookman Old Style" pitchFamily="18" charset="0"/>
              </a:rPr>
              <a:t>общежитие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Студенческое </a:t>
            </a:r>
            <a:r>
              <a:rPr lang="ru-RU" dirty="0">
                <a:latin typeface="Bookman Old Style" pitchFamily="18" charset="0"/>
              </a:rPr>
              <a:t>научное </a:t>
            </a:r>
            <a:r>
              <a:rPr lang="ru-RU" dirty="0" smtClean="0">
                <a:latin typeface="Bookman Old Style" pitchFamily="18" charset="0"/>
              </a:rPr>
              <a:t>общество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Студенческий профсоюзный комитет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Комитет молодежи </a:t>
            </a:r>
            <a:endParaRPr lang="ru-RU" dirty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Студенческий </a:t>
            </a:r>
            <a:r>
              <a:rPr lang="ru-RU" dirty="0">
                <a:latin typeface="Bookman Old Style" pitchFamily="18" charset="0"/>
              </a:rPr>
              <a:t>клуб, кружки по </a:t>
            </a:r>
            <a:r>
              <a:rPr lang="ru-RU" dirty="0" smtClean="0">
                <a:latin typeface="Bookman Old Style" pitchFamily="18" charset="0"/>
              </a:rPr>
              <a:t>интересам</a:t>
            </a:r>
            <a:endParaRPr lang="ru-RU" dirty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Клуб </a:t>
            </a:r>
            <a:r>
              <a:rPr lang="ru-RU" dirty="0">
                <a:latin typeface="Bookman Old Style" pitchFamily="18" charset="0"/>
              </a:rPr>
              <a:t>КВН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2555776" y="6098922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558776" y="5825516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555776" y="5563868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564402" y="5283956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555776" y="4996430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558776" y="4734782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564402" y="4464508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573028" y="4185608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2564402" y="3915334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558776" y="3645060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555776" y="3348908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2550150" y="3087260"/>
            <a:ext cx="144016" cy="2013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1\Desktop\для сайта Лейла\1668353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44396"/>
          <a:stretch/>
        </p:blipFill>
        <p:spPr bwMode="auto">
          <a:xfrm>
            <a:off x="539552" y="4365104"/>
            <a:ext cx="1555617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5000">
        <p14:ripple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836712"/>
            <a:ext cx="18362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Bookman Old Style" pitchFamily="18" charset="0"/>
              </a:rPr>
              <a:t>Если вы хотите связать свою дальнейшую жизнь с химией, поступайте на наш факультет</a:t>
            </a: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2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02" y="5373216"/>
            <a:ext cx="1191302" cy="1195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356992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4025" y="141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5723964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Сайт факультета: </a:t>
            </a:r>
            <a:r>
              <a:rPr lang="en-US" dirty="0">
                <a:latin typeface="Bookman Old Style" pitchFamily="18" charset="0"/>
                <a:hlinkClick r:id="rId5"/>
              </a:rPr>
              <a:t>http://chem.dgu.ru</a:t>
            </a:r>
            <a:r>
              <a:rPr lang="en-US" dirty="0" smtClean="0">
                <a:latin typeface="Bookman Old Style" pitchFamily="18" charset="0"/>
                <a:hlinkClick r:id="rId5"/>
              </a:rPr>
              <a:t>/</a:t>
            </a:r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496" y="4581128"/>
            <a:ext cx="2358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Адрес факультета: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367021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Республика Дагестан,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г. Махачкала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ул. Дзержинского 12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тел: 8(722) 56-21-15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08312" y="548680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          группа в контакте: </a:t>
            </a:r>
            <a:r>
              <a:rPr lang="en-US" dirty="0" smtClean="0">
                <a:latin typeface="Bookman Old Style" pitchFamily="18" charset="0"/>
                <a:hlinkClick r:id="rId6"/>
              </a:rPr>
              <a:t>http</a:t>
            </a:r>
            <a:r>
              <a:rPr lang="en-US" dirty="0">
                <a:latin typeface="Bookman Old Style" pitchFamily="18" charset="0"/>
                <a:hlinkClick r:id="rId6"/>
              </a:rPr>
              <a:t>://</a:t>
            </a:r>
            <a:r>
              <a:rPr lang="en-US" dirty="0" smtClean="0">
                <a:latin typeface="Bookman Old Style" pitchFamily="18" charset="0"/>
                <a:hlinkClick r:id="rId6"/>
              </a:rPr>
              <a:t>vk.com/chem_dsu</a:t>
            </a:r>
            <a:endParaRPr lang="ru-RU" dirty="0" smtClean="0">
              <a:latin typeface="Bookman Old Style" pitchFamily="18" charset="0"/>
            </a:endParaRPr>
          </a:p>
        </p:txBody>
      </p:sp>
      <p:pic>
        <p:nvPicPr>
          <p:cNvPr id="3075" name="Picture 3" descr="C:\Users\1\Desktop\сайт фоны\V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50" y="260648"/>
            <a:ext cx="1019738" cy="1019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сайт фоны\twitter-rusretina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62" y="1556792"/>
            <a:ext cx="1010626" cy="1012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808312" y="1844824"/>
            <a:ext cx="651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            </a:t>
            </a:r>
            <a:r>
              <a:rPr lang="en-US" dirty="0" smtClean="0">
                <a:latin typeface="Bookman Old Style" pitchFamily="18" charset="0"/>
                <a:hlinkClick r:id="rId9"/>
              </a:rPr>
              <a:t>https</a:t>
            </a:r>
            <a:r>
              <a:rPr lang="en-US" dirty="0">
                <a:latin typeface="Bookman Old Style" pitchFamily="18" charset="0"/>
                <a:hlinkClick r:id="rId9"/>
              </a:rPr>
              <a:t>://</a:t>
            </a:r>
            <a:r>
              <a:rPr lang="en-US" dirty="0" smtClean="0">
                <a:latin typeface="Bookman Old Style" pitchFamily="18" charset="0"/>
                <a:hlinkClick r:id="rId9"/>
              </a:rPr>
              <a:t>twitter.com/HeemFak</a:t>
            </a:r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87824" y="3140968"/>
            <a:ext cx="6516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         </a:t>
            </a:r>
            <a:r>
              <a:rPr lang="en-US" dirty="0" smtClean="0">
                <a:latin typeface="Bookman Old Style" pitchFamily="18" charset="0"/>
                <a:hlinkClick r:id="rId10"/>
              </a:rPr>
              <a:t>https://www.facebook.com1653238244954777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</p:txBody>
      </p:sp>
      <p:pic>
        <p:nvPicPr>
          <p:cNvPr id="3079" name="Picture 7" descr="C:\Users\1\Desktop\сайт фоны\imag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02" y="2852936"/>
            <a:ext cx="1119294" cy="1093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сайт фоны\Instagram-Butt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50" y="4221088"/>
            <a:ext cx="1091746" cy="1029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024336" y="4437112"/>
            <a:ext cx="6516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         </a:t>
            </a:r>
            <a:r>
              <a:rPr lang="en-US" dirty="0">
                <a:latin typeface="Bookman Old Style" pitchFamily="18" charset="0"/>
                <a:hlinkClick r:id="rId13"/>
              </a:rPr>
              <a:t>https://instagram.com/chemists_dgu</a:t>
            </a:r>
            <a:r>
              <a:rPr lang="en-US" dirty="0" smtClean="0">
                <a:latin typeface="Bookman Old Style" pitchFamily="18" charset="0"/>
                <a:hlinkClick r:id="rId13"/>
              </a:rPr>
              <a:t>/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0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356992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4025" y="141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5496" y="4581128"/>
            <a:ext cx="2358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Адрес факультета: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367021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Республика Дагестан,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Г. Махачкала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ул. Дзержинского 12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тел: 8(722) 56-21-15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08312" y="2145050"/>
            <a:ext cx="5580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Мы ждем вас!</a:t>
            </a:r>
          </a:p>
        </p:txBody>
      </p:sp>
      <p:pic>
        <p:nvPicPr>
          <p:cNvPr id="17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39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476672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Химический </a:t>
            </a:r>
            <a:r>
              <a:rPr lang="ru-RU" dirty="0">
                <a:latin typeface="Bookman Old Style" pitchFamily="18" charset="0"/>
              </a:rPr>
              <a:t>факультет Дагестанского Государственного университета является одним из ведущих учебно-научных центров на Северном Кавказе по подготовке специалистов-химиков широкого профиля.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266994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Bookman Old Style" pitchFamily="18" charset="0"/>
              </a:rPr>
              <a:t>За годы своего существования факультет подготовил более 2000 высококвалифицированных специалистов-химиков, которые трудятся в органах народного образования, средних специальных и высших учебных заведениях, научно-исследовательских институтах и лабораториях, на предприятиях химической, пищевой и других отраслей народного хозяйства, в органах </a:t>
            </a:r>
            <a:r>
              <a:rPr lang="ru-RU" dirty="0" err="1">
                <a:latin typeface="Bookman Old Style" pitchFamily="18" charset="0"/>
              </a:rPr>
              <a:t>санитарно</a:t>
            </a:r>
            <a:r>
              <a:rPr lang="ru-RU" dirty="0">
                <a:latin typeface="Bookman Old Style" pitchFamily="18" charset="0"/>
              </a:rPr>
              <a:t>–эпидемиологического надзора, экспертно-криминалистических и эколого-природных службах, в системе аптечного управления Республики Дагестан.</a:t>
            </a:r>
          </a:p>
        </p:txBody>
      </p:sp>
      <p:pic>
        <p:nvPicPr>
          <p:cNvPr id="2052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6779"/>
            <a:ext cx="2294309" cy="229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89389"/>
            <a:ext cx="4752528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8577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3845947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man Old Style" pitchFamily="18" charset="0"/>
              </a:rPr>
              <a:t>До 1990 года на факультете функционировали </a:t>
            </a:r>
            <a:r>
              <a:rPr lang="ru-RU" dirty="0" smtClean="0">
                <a:latin typeface="Bookman Old Style" pitchFamily="18" charset="0"/>
              </a:rPr>
              <a:t>всего две </a:t>
            </a:r>
            <a:r>
              <a:rPr lang="ru-RU" dirty="0">
                <a:latin typeface="Bookman Old Style" pitchFamily="18" charset="0"/>
              </a:rPr>
              <a:t>кафедры: общей и аналитической химии, а также органической и </a:t>
            </a:r>
            <a:r>
              <a:rPr lang="ru-RU" dirty="0" err="1">
                <a:latin typeface="Bookman Old Style" pitchFamily="18" charset="0"/>
              </a:rPr>
              <a:t>физколлоидной</a:t>
            </a:r>
            <a:r>
              <a:rPr lang="ru-RU" dirty="0">
                <a:latin typeface="Bookman Old Style" pitchFamily="18" charset="0"/>
              </a:rPr>
              <a:t> химии. Прием на дневное отделение составлял 25 человек. Выпускники факультета получали специальность «Химия» с квалификацией «Химик. Преподаватель химии».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60648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Bookman Old Style" pitchFamily="18" charset="0"/>
              </a:rPr>
              <a:t>В 1957 году при организации Дагестанского Государственного университета был открыт факультет естествознания со специализациями по биологии и химии.</a:t>
            </a:r>
            <a:endParaRPr lang="ru-RU" dirty="0" smtClean="0">
              <a:effectLst/>
              <a:latin typeface="Bookman Old Style" pitchFamily="18" charset="0"/>
            </a:endParaRPr>
          </a:p>
          <a:p>
            <a:pPr algn="just"/>
            <a:r>
              <a:rPr lang="ru-RU" dirty="0">
                <a:latin typeface="Bookman Old Style" pitchFamily="18" charset="0"/>
              </a:rPr>
              <a:t>В 1962 году факультет естествознания был реорганизован на биологический и химико-технологический. </a:t>
            </a:r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Как </a:t>
            </a:r>
            <a:r>
              <a:rPr lang="ru-RU" dirty="0">
                <a:latin typeface="Bookman Old Style" pitchFamily="18" charset="0"/>
              </a:rPr>
              <a:t>отдельная структурная единица университета, химический факультет начал функционировать с 1968 года, в результате разделения химико-технологического факультета на химический и технологический факультеты.</a:t>
            </a:r>
            <a:endParaRPr lang="ru-RU" dirty="0">
              <a:effectLst/>
              <a:latin typeface="Bookman Old Style" pitchFamily="18" charset="0"/>
            </a:endParaRPr>
          </a:p>
        </p:txBody>
      </p:sp>
      <p:pic>
        <p:nvPicPr>
          <p:cNvPr id="2058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89389"/>
            <a:ext cx="4752528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сайт фоны\химия колбы 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9" y="5302432"/>
            <a:ext cx="1512897" cy="1078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сайт фоны\спиртовка 6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491" y="3717032"/>
            <a:ext cx="1052295" cy="142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esktop\сайт фоны\химические рисунки 3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5" y="2412880"/>
            <a:ext cx="1849191" cy="1155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\Desktop\Glavnyy+korpu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8" t="31179" r="8711" b="11481"/>
          <a:stretch/>
        </p:blipFill>
        <p:spPr bwMode="auto">
          <a:xfrm>
            <a:off x="323528" y="938192"/>
            <a:ext cx="2040086" cy="12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554" y="323364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немного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16868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5000">
        <p14:ripple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8577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342900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Bookman Old Style" pitchFamily="18" charset="0"/>
              </a:rPr>
              <a:t>И.о</a:t>
            </a:r>
            <a:r>
              <a:rPr lang="ru-RU" dirty="0" smtClean="0">
                <a:latin typeface="Bookman Old Style" pitchFamily="18" charset="0"/>
              </a:rPr>
              <a:t> декана </a:t>
            </a:r>
            <a:r>
              <a:rPr lang="ru-RU" dirty="0" smtClean="0">
                <a:latin typeface="Bookman Old Style" pitchFamily="18" charset="0"/>
              </a:rPr>
              <a:t>факультета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кандидат </a:t>
            </a:r>
            <a:r>
              <a:rPr lang="ru-RU" dirty="0" smtClean="0">
                <a:latin typeface="Bookman Old Style" pitchFamily="18" charset="0"/>
              </a:rPr>
              <a:t>химических наук, </a:t>
            </a:r>
            <a:r>
              <a:rPr lang="ru-RU" dirty="0" smtClean="0">
                <a:latin typeface="Bookman Old Style" pitchFamily="18" charset="0"/>
              </a:rPr>
              <a:t>доцент</a:t>
            </a:r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dirty="0" err="1" smtClean="0">
                <a:latin typeface="Bookman Old Style" pitchFamily="18" charset="0"/>
              </a:rPr>
              <a:t>Бабуев</a:t>
            </a:r>
            <a:r>
              <a:rPr lang="ru-RU" dirty="0" smtClean="0">
                <a:latin typeface="Bookman Old Style" pitchFamily="18" charset="0"/>
              </a:rPr>
              <a:t> Магомед </a:t>
            </a:r>
            <a:r>
              <a:rPr lang="ru-RU" dirty="0" err="1" smtClean="0">
                <a:latin typeface="Bookman Old Style" pitchFamily="18" charset="0"/>
              </a:rPr>
              <a:t>Абдурахманович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60648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>
                <a:latin typeface="Bookman Old Style" pitchFamily="18" charset="0"/>
              </a:rPr>
              <a:t>Сегодня в структуру факультета входят четыре кафедры: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effectLst/>
                <a:latin typeface="Bookman Old Style" pitchFamily="18" charset="0"/>
              </a:rPr>
              <a:t>Аналитической и фармацевтической химии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Bookman Old Style" pitchFamily="18" charset="0"/>
              </a:rPr>
              <a:t>Неорганической химии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Bookman Old Style" pitchFamily="18" charset="0"/>
              </a:rPr>
              <a:t>Экологической химии и технологии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Bookman Old Style" pitchFamily="18" charset="0"/>
              </a:rPr>
              <a:t>Физической и органической химии</a:t>
            </a:r>
          </a:p>
          <a:p>
            <a:pPr marL="285750" indent="-285750" algn="just">
              <a:buFontTx/>
              <a:buChar char="-"/>
            </a:pPr>
            <a:endParaRPr lang="ru-RU" dirty="0">
              <a:effectLst/>
              <a:latin typeface="Bookman Old Style" pitchFamily="18" charset="0"/>
            </a:endParaRPr>
          </a:p>
        </p:txBody>
      </p:sp>
      <p:pic>
        <p:nvPicPr>
          <p:cNvPr id="2058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61248"/>
            <a:ext cx="4752528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7452" y="692696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настоящее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1\Desktop\Downloads\Бабуев М.А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3382"/>
          <a:stretch/>
        </p:blipFill>
        <p:spPr bwMode="auto">
          <a:xfrm>
            <a:off x="343880" y="2370965"/>
            <a:ext cx="3075991" cy="2686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74" y="2350621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Заведующий  кафедрой,</a:t>
            </a:r>
          </a:p>
          <a:p>
            <a:pPr algn="ctr"/>
            <a:r>
              <a:rPr lang="ru-RU" sz="1200" dirty="0" smtClean="0">
                <a:latin typeface="+mj-lt"/>
              </a:rPr>
              <a:t>Заслуженный деятель наук РД,</a:t>
            </a:r>
          </a:p>
          <a:p>
            <a:pPr algn="ctr"/>
            <a:r>
              <a:rPr lang="ru-RU" sz="1200" dirty="0" smtClean="0">
                <a:latin typeface="+mj-lt"/>
              </a:rPr>
              <a:t>Почетный работник Высшего образования РФ,</a:t>
            </a:r>
          </a:p>
          <a:p>
            <a:pPr algn="ctr"/>
            <a:r>
              <a:rPr lang="ru-RU" sz="1200" dirty="0" smtClean="0">
                <a:latin typeface="+mj-lt"/>
              </a:rPr>
              <a:t>д.х.н</a:t>
            </a:r>
            <a:r>
              <a:rPr lang="ru-RU" sz="1200" dirty="0">
                <a:latin typeface="+mj-lt"/>
              </a:rPr>
              <a:t>., профессор Рамазанов </a:t>
            </a:r>
            <a:r>
              <a:rPr lang="ru-RU" sz="1200" dirty="0" smtClean="0">
                <a:latin typeface="+mj-lt"/>
              </a:rPr>
              <a:t> Арсен </a:t>
            </a:r>
            <a:r>
              <a:rPr lang="ru-RU" sz="1200" dirty="0" err="1" smtClean="0">
                <a:latin typeface="+mj-lt"/>
              </a:rPr>
              <a:t>Шамсудинович</a:t>
            </a:r>
            <a:endParaRPr lang="ru-RU" sz="12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60648"/>
            <a:ext cx="6480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Основные научные 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направления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500" dirty="0" smtClean="0">
                <a:latin typeface="Bookman Old Style" pitchFamily="18" charset="0"/>
              </a:rPr>
              <a:t>Модифицирование </a:t>
            </a:r>
            <a:r>
              <a:rPr lang="ru-RU" sz="1500" dirty="0">
                <a:latin typeface="Bookman Old Style" pitchFamily="18" charset="0"/>
              </a:rPr>
              <a:t>природных и синтетических твердых материалов с целью разработки способов сорбционного извлечения редких и </a:t>
            </a:r>
            <a:r>
              <a:rPr lang="ru-RU" sz="1500" dirty="0" err="1">
                <a:latin typeface="Bookman Old Style" pitchFamily="18" charset="0"/>
              </a:rPr>
              <a:t>рассеяных</a:t>
            </a:r>
            <a:r>
              <a:rPr lang="ru-RU" sz="1500" dirty="0">
                <a:latin typeface="Bookman Old Style" pitchFamily="18" charset="0"/>
              </a:rPr>
              <a:t> элементов из водных растворов</a:t>
            </a:r>
            <a:endParaRPr lang="ru-RU" sz="1500" dirty="0" smtClean="0">
              <a:effectLst/>
              <a:latin typeface="Bookman Old Style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500" dirty="0" smtClean="0">
                <a:latin typeface="Bookman Old Style" pitchFamily="18" charset="0"/>
              </a:rPr>
              <a:t>Синтез </a:t>
            </a:r>
            <a:r>
              <a:rPr lang="ru-RU" sz="1500" dirty="0">
                <a:latin typeface="Bookman Old Style" pitchFamily="18" charset="0"/>
              </a:rPr>
              <a:t>новых хелатных сорбентов и их применение в мониторинге реальных объектов</a:t>
            </a:r>
            <a:endParaRPr lang="ru-RU" sz="1500" dirty="0" smtClean="0">
              <a:effectLst/>
              <a:latin typeface="Bookman Old Style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500" dirty="0" smtClean="0">
                <a:latin typeface="Bookman Old Style" pitchFamily="18" charset="0"/>
              </a:rPr>
              <a:t>Инвентаризация </a:t>
            </a:r>
            <a:r>
              <a:rPr lang="ru-RU" sz="1500" dirty="0">
                <a:latin typeface="Bookman Old Style" pitchFamily="18" charset="0"/>
              </a:rPr>
              <a:t>наземных и водных антропогенных и природных источников загрязнения морской воды на 60 километровом участке береговой полосы Каспийского моря в Административных  границах г. Махачкалы с созданием банка данных</a:t>
            </a:r>
            <a:endParaRPr lang="ru-RU" sz="1500" dirty="0" smtClean="0">
              <a:effectLst/>
              <a:latin typeface="Bookman Old Style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500" dirty="0" smtClean="0">
                <a:latin typeface="Bookman Old Style" pitchFamily="18" charset="0"/>
              </a:rPr>
              <a:t>Исследование </a:t>
            </a:r>
            <a:r>
              <a:rPr lang="ru-RU" sz="1500" dirty="0">
                <a:latin typeface="Bookman Old Style" pitchFamily="18" charset="0"/>
              </a:rPr>
              <a:t>и разработка технологии производства лекарственных средств на базе сырьевых ресурсов </a:t>
            </a:r>
            <a:r>
              <a:rPr lang="ru-RU" sz="1500" dirty="0" smtClean="0">
                <a:latin typeface="Bookman Old Style" pitchFamily="18" charset="0"/>
              </a:rPr>
              <a:t>Дагестана</a:t>
            </a:r>
            <a:endParaRPr lang="ru-RU" sz="1500" dirty="0" smtClean="0">
              <a:effectLst/>
              <a:latin typeface="Bookman Old Style" pitchFamily="18" charset="0"/>
            </a:endParaRPr>
          </a:p>
        </p:txBody>
      </p:sp>
      <p:pic>
        <p:nvPicPr>
          <p:cNvPr id="5122" name="Picture 2" descr="C:\Users\1\Desktop\аналитики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4950439" cy="2800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сайт фоны\две колбы хим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13" y="5589240"/>
            <a:ext cx="995037" cy="113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5157192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3597404"/>
            <a:ext cx="23762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Кафедра аналитической </a:t>
            </a: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 фармацевтической химии</a:t>
            </a:r>
          </a:p>
        </p:txBody>
      </p:sp>
      <p:pic>
        <p:nvPicPr>
          <p:cNvPr id="11" name="Picture 2" descr="C:\Users\1\Desktop\Арсе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3" y="232333"/>
            <a:ext cx="1636761" cy="211654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114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0">
        <p14:ripple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120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483585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Кафедра неорганической химии</a:t>
            </a:r>
          </a:p>
          <a:p>
            <a:pPr marL="285750" indent="-285750" algn="just">
              <a:buFontTx/>
              <a:buChar char="-"/>
            </a:pPr>
            <a:endParaRPr lang="ru-RU" dirty="0"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37465"/>
            <a:ext cx="648072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Основные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научные 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направления</a:t>
            </a:r>
          </a:p>
          <a:p>
            <a:pPr algn="ctr"/>
            <a:endParaRPr lang="ru-RU" sz="1500" b="1" i="1" dirty="0">
              <a:latin typeface="Bookman Old Style" pitchFamily="18" charset="0"/>
            </a:endParaRP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Bookman Old Style" pitchFamily="18" charset="0"/>
              </a:rPr>
              <a:t>Междисциплинарное </a:t>
            </a:r>
            <a:r>
              <a:rPr lang="ru-RU" sz="1600" dirty="0">
                <a:latin typeface="Bookman Old Style" pitchFamily="18" charset="0"/>
              </a:rPr>
              <a:t>направление (синергетика)</a:t>
            </a:r>
            <a:endParaRPr lang="ru-RU" sz="1600" dirty="0" smtClean="0">
              <a:effectLst/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Bookman Old Style" pitchFamily="18" charset="0"/>
              </a:rPr>
              <a:t>Новые </a:t>
            </a:r>
            <a:r>
              <a:rPr lang="ru-RU" sz="1600" dirty="0">
                <a:latin typeface="Bookman Old Style" pitchFamily="18" charset="0"/>
              </a:rPr>
              <a:t>материалы и технологии</a:t>
            </a:r>
            <a:endParaRPr lang="ru-RU" sz="1600" dirty="0" smtClean="0">
              <a:effectLst/>
              <a:latin typeface="Bookman Old Style" pitchFamily="18" charset="0"/>
            </a:endParaRPr>
          </a:p>
          <a:p>
            <a:pPr algn="just"/>
            <a:r>
              <a:rPr lang="ru-RU" sz="1500" b="1" dirty="0" smtClean="0">
                <a:latin typeface="Bookman Old Style" pitchFamily="18" charset="0"/>
              </a:rPr>
              <a:t> </a:t>
            </a:r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6146" name="Picture 2" descr="C:\Users\1\Desktop\Кафедра Н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32" y="2852936"/>
            <a:ext cx="4922476" cy="3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сайт фоны\химия колбы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991170" cy="7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5069309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Магомедбек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840"/>
            <a:ext cx="1357419" cy="191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674" y="2276872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Заведующий  кафедрой,</a:t>
            </a:r>
          </a:p>
          <a:p>
            <a:pPr algn="ctr"/>
            <a:r>
              <a:rPr lang="ru-RU" sz="1200" dirty="0" smtClean="0">
                <a:latin typeface="+mj-lt"/>
              </a:rPr>
              <a:t>Заслуженный деятель наук РД</a:t>
            </a:r>
          </a:p>
          <a:p>
            <a:pPr algn="ctr"/>
            <a:r>
              <a:rPr lang="ru-RU" sz="1200" dirty="0" smtClean="0">
                <a:latin typeface="+mj-lt"/>
              </a:rPr>
              <a:t>д.х.н</a:t>
            </a:r>
            <a:r>
              <a:rPr lang="ru-RU" sz="1200" dirty="0">
                <a:latin typeface="+mj-lt"/>
              </a:rPr>
              <a:t>., профессор </a:t>
            </a:r>
            <a:endParaRPr lang="ru-RU" sz="1200" dirty="0" smtClean="0">
              <a:latin typeface="+mj-lt"/>
            </a:endParaRPr>
          </a:p>
          <a:p>
            <a:pPr algn="ctr"/>
            <a:r>
              <a:rPr lang="ru-RU" sz="1200" dirty="0" err="1" smtClean="0">
                <a:latin typeface="+mj-lt"/>
              </a:rPr>
              <a:t>Магомедбеков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Ухумаали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Гаджиевич</a:t>
            </a:r>
            <a:endParaRPr lang="ru-RU" sz="1200" dirty="0">
              <a:latin typeface="+mj-lt"/>
            </a:endParaRPr>
          </a:p>
        </p:txBody>
      </p:sp>
      <p:pic>
        <p:nvPicPr>
          <p:cNvPr id="2051" name="Picture 3" descr="C:\Users\1\Desktop\сайт фоны\Химия 1 книг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18089"/>
            <a:ext cx="627082" cy="3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5000">
        <p14:ripple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кафедра экологи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28480"/>
            <a:ext cx="4824536" cy="479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654023"/>
            <a:ext cx="237626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Кафедра экологической химии</a:t>
            </a:r>
          </a:p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 технологии</a:t>
            </a:r>
          </a:p>
          <a:p>
            <a:pPr marL="285750" indent="-285750" algn="just">
              <a:buFontTx/>
              <a:buChar char="-"/>
            </a:pPr>
            <a:endParaRPr lang="ru-RU" dirty="0"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37465"/>
            <a:ext cx="64807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Основные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научные 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направления</a:t>
            </a:r>
          </a:p>
          <a:p>
            <a:pPr algn="ctr"/>
            <a:endParaRPr lang="ru-RU" sz="1500" b="1" i="1" dirty="0">
              <a:latin typeface="Bookman Old Style" pitchFamily="18" charset="0"/>
            </a:endParaRP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Bookman Old Style" pitchFamily="18" charset="0"/>
              </a:rPr>
              <a:t>Разработка </a:t>
            </a:r>
            <a:r>
              <a:rPr lang="ru-RU" sz="1600" dirty="0">
                <a:latin typeface="Bookman Old Style" pitchFamily="18" charset="0"/>
              </a:rPr>
              <a:t>перспективных </a:t>
            </a:r>
            <a:r>
              <a:rPr lang="ru-RU" sz="1600" dirty="0" smtClean="0">
                <a:latin typeface="Bookman Old Style" pitchFamily="18" charset="0"/>
              </a:rPr>
              <a:t>технологий </a:t>
            </a:r>
            <a:r>
              <a:rPr lang="ru-RU" sz="1600" dirty="0">
                <a:latin typeface="Bookman Old Style" pitchFamily="18" charset="0"/>
              </a:rPr>
              <a:t>обезвреживания и утилизации промышленных отходов</a:t>
            </a:r>
            <a:r>
              <a:rPr lang="ru-RU" sz="1500" b="1" dirty="0" smtClean="0">
                <a:latin typeface="Bookman Old Style" pitchFamily="18" charset="0"/>
              </a:rPr>
              <a:t> </a:t>
            </a:r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7171" name="Picture 3" descr="C:\Users\1\Desktop\сайт фоны\микроскоп хим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24291"/>
            <a:ext cx="922426" cy="1116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сайт фоны\химия колбы 2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41317"/>
            <a:ext cx="875283" cy="1085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5141317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674" y="2276872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latin typeface="+mj-lt"/>
              </a:rPr>
              <a:t>И.о</a:t>
            </a:r>
            <a:r>
              <a:rPr lang="ru-RU" sz="1200" dirty="0" smtClean="0">
                <a:latin typeface="+mj-lt"/>
              </a:rPr>
              <a:t>. заведующий  </a:t>
            </a:r>
            <a:r>
              <a:rPr lang="ru-RU" sz="1200" dirty="0">
                <a:latin typeface="+mj-lt"/>
              </a:rPr>
              <a:t>кафедрой,</a:t>
            </a:r>
          </a:p>
          <a:p>
            <a:pPr algn="ctr"/>
            <a:r>
              <a:rPr lang="ru-RU" sz="1200" dirty="0" smtClean="0">
                <a:latin typeface="+mj-lt"/>
              </a:rPr>
              <a:t>к.х.н</a:t>
            </a:r>
            <a:r>
              <a:rPr lang="ru-RU" sz="1200" dirty="0">
                <a:latin typeface="+mj-lt"/>
              </a:rPr>
              <a:t>., </a:t>
            </a:r>
            <a:r>
              <a:rPr lang="ru-RU" sz="1200" dirty="0" smtClean="0">
                <a:latin typeface="+mj-lt"/>
              </a:rPr>
              <a:t>доцент </a:t>
            </a:r>
          </a:p>
          <a:p>
            <a:pPr algn="ctr"/>
            <a:r>
              <a:rPr lang="ru-RU" sz="1200" dirty="0" smtClean="0">
                <a:latin typeface="+mj-lt"/>
              </a:rPr>
              <a:t>Исаев </a:t>
            </a:r>
            <a:r>
              <a:rPr lang="ru-RU" sz="1200" dirty="0" err="1" smtClean="0">
                <a:latin typeface="+mj-lt"/>
              </a:rPr>
              <a:t>Абдулгалим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Будаевич</a:t>
            </a:r>
            <a:endParaRPr lang="ru-RU" sz="1200" dirty="0">
              <a:latin typeface="+mj-lt"/>
            </a:endParaRPr>
          </a:p>
        </p:txBody>
      </p:sp>
      <p:pic>
        <p:nvPicPr>
          <p:cNvPr id="1027" name="Picture 3" descr="C:\Users\1\Desktop\Исаев А. Б. Механика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024"/>
            <a:ext cx="1548971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5000">
        <p14:ripple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501008"/>
            <a:ext cx="237626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Кафедра физической и органической химии</a:t>
            </a:r>
          </a:p>
          <a:p>
            <a:pPr marL="285750" indent="-285750" algn="just">
              <a:buFontTx/>
              <a:buChar char="-"/>
            </a:pPr>
            <a:endParaRPr lang="ru-RU" dirty="0"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37465"/>
            <a:ext cx="648072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Основные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научные 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направления</a:t>
            </a:r>
            <a:endParaRPr lang="ru-RU" sz="1500" b="1" i="1" dirty="0" smtClean="0">
              <a:latin typeface="Bookman Old Style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latin typeface="Bookman Old Style" pitchFamily="18" charset="0"/>
              </a:rPr>
              <a:t>Физическая </a:t>
            </a:r>
            <a:r>
              <a:rPr lang="ru-RU" sz="1600" dirty="0">
                <a:latin typeface="Bookman Old Style" pitchFamily="18" charset="0"/>
              </a:rPr>
              <a:t>химия и электрохимия ионных расплавов в сильных электрических полях</a:t>
            </a:r>
            <a:endParaRPr lang="ru-RU" sz="1600" dirty="0" smtClean="0">
              <a:effectLst/>
              <a:latin typeface="Bookman Old Style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latin typeface="Bookman Old Style" pitchFamily="18" charset="0"/>
              </a:rPr>
              <a:t>Синтез</a:t>
            </a:r>
            <a:r>
              <a:rPr lang="ru-RU" sz="1600" dirty="0">
                <a:latin typeface="Bookman Old Style" pitchFamily="18" charset="0"/>
              </a:rPr>
              <a:t>, строение и физико-химические свойства азот-, кислород- и серосодержащих органических </a:t>
            </a:r>
            <a:r>
              <a:rPr lang="ru-RU" sz="1600" dirty="0" smtClean="0">
                <a:latin typeface="Bookman Old Style" pitchFamily="18" charset="0"/>
              </a:rPr>
              <a:t>соединений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latin typeface="Bookman Old Style" pitchFamily="18" charset="0"/>
              </a:rPr>
              <a:t>Исследование </a:t>
            </a:r>
            <a:r>
              <a:rPr lang="ru-RU" sz="1600" dirty="0">
                <a:latin typeface="Bookman Old Style" pitchFamily="18" charset="0"/>
              </a:rPr>
              <a:t>фазовых переходов и критических явлений в сложных термодинамических </a:t>
            </a:r>
            <a:r>
              <a:rPr lang="ru-RU" sz="1600" dirty="0" smtClean="0">
                <a:latin typeface="Bookman Old Style" pitchFamily="18" charset="0"/>
              </a:rPr>
              <a:t>системах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latin typeface="Bookman Old Style" pitchFamily="18" charset="0"/>
              </a:rPr>
              <a:t>Атомно-слоевое </a:t>
            </a:r>
            <a:r>
              <a:rPr lang="ru-RU" sz="1600" dirty="0">
                <a:latin typeface="Bookman Old Style" pitchFamily="18" charset="0"/>
              </a:rPr>
              <a:t>насаждение пленок</a:t>
            </a:r>
            <a:endParaRPr lang="ru-RU" sz="1600" dirty="0" smtClean="0">
              <a:effectLst/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8196" name="Picture 4" descr="C:\Users\1\Desktop\сайт фоны\большая колба химия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28" y="6021595"/>
            <a:ext cx="432048" cy="6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5301208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Downloads\16-03-2016_15-32-05\кафедра фх нов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96474"/>
            <a:ext cx="6192688" cy="34018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674" y="2276872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Заведующий  кафедрой,</a:t>
            </a:r>
          </a:p>
          <a:p>
            <a:pPr algn="ctr"/>
            <a:r>
              <a:rPr lang="ru-RU" sz="1200" dirty="0" smtClean="0">
                <a:latin typeface="+mj-lt"/>
              </a:rPr>
              <a:t>д.т.н</a:t>
            </a:r>
            <a:r>
              <a:rPr lang="ru-RU" sz="1200" dirty="0">
                <a:latin typeface="+mj-lt"/>
              </a:rPr>
              <a:t>., профессор </a:t>
            </a:r>
            <a:endParaRPr lang="ru-RU" sz="1200" dirty="0" smtClean="0">
              <a:latin typeface="+mj-lt"/>
            </a:endParaRPr>
          </a:p>
          <a:p>
            <a:pPr algn="ctr"/>
            <a:r>
              <a:rPr lang="ru-RU" sz="1200" dirty="0" err="1" smtClean="0">
                <a:latin typeface="+mj-lt"/>
              </a:rPr>
              <a:t>Абдулагатов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Ильмутдин</a:t>
            </a:r>
            <a:r>
              <a:rPr lang="ru-RU" sz="1200" dirty="0" smtClean="0">
                <a:latin typeface="+mj-lt"/>
              </a:rPr>
              <a:t> Магомедович</a:t>
            </a:r>
            <a:endParaRPr lang="ru-RU" sz="1200" dirty="0">
              <a:latin typeface="+mj-lt"/>
            </a:endParaRPr>
          </a:p>
        </p:txBody>
      </p:sp>
      <p:pic>
        <p:nvPicPr>
          <p:cNvPr id="1026" name="Picture 2" descr="C:\Users\1\Desktop\Downloads\16-03-2016_15-32-05\исамудин Магомедови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7" y="237739"/>
            <a:ext cx="169687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\Desktop\сайт фоны\чаша химия 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7" y="5625655"/>
            <a:ext cx="504057" cy="775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1\Desktop\сайт фоны\химические рисунки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05264"/>
            <a:ext cx="1152000" cy="7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2304256" cy="64807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780928"/>
            <a:ext cx="18362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Направления подготовки</a:t>
            </a: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2" name="Picture 4" descr="C:\Users\1\Desktop\сайт фоны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39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59832" y="188640"/>
            <a:ext cx="51845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Бакалавриат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1500" b="1" i="1" dirty="0" smtClean="0">
              <a:latin typeface="Bookman Old Style" pitchFamily="18" charset="0"/>
            </a:endParaRPr>
          </a:p>
          <a:p>
            <a:endParaRPr lang="ru-RU" sz="1500" dirty="0">
              <a:latin typeface="Bookman Old Style" pitchFamily="18" charset="0"/>
            </a:endParaRPr>
          </a:p>
        </p:txBody>
      </p:sp>
      <p:pic>
        <p:nvPicPr>
          <p:cNvPr id="16" name="Picture 10" descr="C:\Users\1\Desktop\фотошоп\63008570_49977943_1255728047_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061197"/>
            <a:ext cx="2088232" cy="8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4296" y="836712"/>
            <a:ext cx="62281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04.03.01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Химия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>
                <a:latin typeface="Bookman Old Style" pitchFamily="18" charset="0"/>
              </a:rPr>
              <a:t>срок обучения 4 </a:t>
            </a:r>
            <a:r>
              <a:rPr lang="ru-RU" dirty="0" smtClean="0">
                <a:latin typeface="Bookman Old Style" pitchFamily="18" charset="0"/>
              </a:rPr>
              <a:t>года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Профиль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: </a:t>
            </a:r>
            <a:r>
              <a:rPr lang="ru-RU" dirty="0">
                <a:latin typeface="Bookman Old Style" pitchFamily="18" charset="0"/>
              </a:rPr>
              <a:t>аналитическая </a:t>
            </a:r>
            <a:r>
              <a:rPr lang="ru-RU" dirty="0" smtClean="0">
                <a:latin typeface="Bookman Old Style" pitchFamily="18" charset="0"/>
              </a:rPr>
              <a:t>химия, фармацевтическая химия, неорганическая </a:t>
            </a:r>
            <a:r>
              <a:rPr lang="ru-RU" dirty="0" smtClean="0">
                <a:latin typeface="Bookman Old Style" pitchFamily="18" charset="0"/>
              </a:rPr>
              <a:t>химия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pPr algn="just"/>
            <a:endParaRPr lang="ru-RU" dirty="0">
              <a:latin typeface="Bookman Old Style" pitchFamily="18" charset="0"/>
            </a:endParaRP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>
                <a:latin typeface="Bookman Old Style" pitchFamily="18" charset="0"/>
              </a:rPr>
              <a:t>Выпускник </a:t>
            </a:r>
            <a:r>
              <a:rPr lang="ru-RU" dirty="0" smtClean="0">
                <a:latin typeface="Bookman Old Style" pitchFamily="18" charset="0"/>
              </a:rPr>
              <a:t>может </a:t>
            </a:r>
            <a:r>
              <a:rPr lang="ru-RU" dirty="0">
                <a:latin typeface="Bookman Old Style" pitchFamily="18" charset="0"/>
              </a:rPr>
              <a:t>осуществлять профессиональную </a:t>
            </a:r>
            <a:r>
              <a:rPr lang="ru-RU" dirty="0" smtClean="0">
                <a:latin typeface="Bookman Old Style" pitchFamily="18" charset="0"/>
              </a:rPr>
              <a:t>деятельность: в </a:t>
            </a:r>
            <a:r>
              <a:rPr lang="ru-RU" dirty="0">
                <a:latin typeface="Bookman Old Style" pitchFamily="18" charset="0"/>
              </a:rPr>
              <a:t>организациях по мониторингу состояния окружающей </a:t>
            </a:r>
            <a:r>
              <a:rPr lang="ru-RU" dirty="0" smtClean="0">
                <a:latin typeface="Bookman Old Style" pitchFamily="18" charset="0"/>
              </a:rPr>
              <a:t>среды; в </a:t>
            </a:r>
            <a:r>
              <a:rPr lang="ru-RU" dirty="0">
                <a:latin typeface="Bookman Old Style" pitchFamily="18" charset="0"/>
              </a:rPr>
              <a:t>службах контроля качества; в пищевом, фармацевтическом, </a:t>
            </a:r>
            <a:r>
              <a:rPr lang="ru-RU" dirty="0" err="1" smtClean="0">
                <a:latin typeface="Bookman Old Style" pitchFamily="18" charset="0"/>
              </a:rPr>
              <a:t>околомедицинском</a:t>
            </a:r>
            <a:r>
              <a:rPr lang="ru-RU" dirty="0" smtClean="0">
                <a:latin typeface="Bookman Old Style" pitchFamily="18" charset="0"/>
              </a:rPr>
              <a:t>, косметическом, </a:t>
            </a:r>
            <a:r>
              <a:rPr lang="ru-RU" dirty="0" err="1" smtClean="0">
                <a:latin typeface="Bookman Old Style" pitchFamily="18" charset="0"/>
              </a:rPr>
              <a:t>газонефтеперерабатывающем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в </a:t>
            </a:r>
            <a:r>
              <a:rPr lang="ru-RU" dirty="0">
                <a:latin typeface="Bookman Old Style" pitchFamily="18" charset="0"/>
              </a:rPr>
              <a:t>сфере химического </a:t>
            </a:r>
            <a:r>
              <a:rPr lang="ru-RU" dirty="0" smtClean="0">
                <a:latin typeface="Bookman Old Style" pitchFamily="18" charset="0"/>
              </a:rPr>
              <a:t>производства</a:t>
            </a:r>
            <a:r>
              <a:rPr lang="ru-RU" dirty="0">
                <a:latin typeface="Bookman Old Style" pitchFamily="18" charset="0"/>
              </a:rPr>
              <a:t>; </a:t>
            </a:r>
            <a:r>
              <a:rPr lang="ru-RU" dirty="0" smtClean="0">
                <a:latin typeface="Bookman Old Style" pitchFamily="18" charset="0"/>
              </a:rPr>
              <a:t>санитарно-эпидемиологических </a:t>
            </a:r>
            <a:r>
              <a:rPr lang="ru-RU" dirty="0">
                <a:latin typeface="Bookman Old Style" pitchFamily="18" charset="0"/>
              </a:rPr>
              <a:t>станциях различного уровня; метеорологических лабораториях; лабораториях таможенного контроля; лабораториях системы </a:t>
            </a:r>
            <a:r>
              <a:rPr lang="ru-RU" dirty="0" smtClean="0">
                <a:latin typeface="Bookman Old Style" pitchFamily="18" charset="0"/>
              </a:rPr>
              <a:t>Госстандарта; преподавать </a:t>
            </a:r>
            <a:r>
              <a:rPr lang="ru-RU" dirty="0">
                <a:latin typeface="Bookman Old Style" pitchFamily="18" charset="0"/>
              </a:rPr>
              <a:t>дисциплины химического профиля в школах и </a:t>
            </a:r>
            <a:r>
              <a:rPr lang="ru-RU" dirty="0" smtClean="0">
                <a:latin typeface="Bookman Old Style" pitchFamily="18" charset="0"/>
              </a:rPr>
              <a:t>колледжах.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5229200"/>
            <a:ext cx="2358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itchFamily="18" charset="0"/>
              </a:rPr>
              <a:t>Вступительные испытания в форме ЕГЭ</a:t>
            </a:r>
            <a:r>
              <a:rPr lang="ru-RU" sz="1200" dirty="0">
                <a:latin typeface="Bookman Old Style" pitchFamily="18" charset="0"/>
              </a:rPr>
              <a:t>: химия (профильный), русский язык, математика (профильный уровень)</a:t>
            </a:r>
          </a:p>
        </p:txBody>
      </p:sp>
      <p:pic>
        <p:nvPicPr>
          <p:cNvPr id="1026" name="Picture 2" descr="C:\Users\1\Desktop\сайт фоны\шапочка хим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85912"/>
            <a:ext cx="98126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0">
        <p14:ripple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832</Words>
  <Application>Microsoft Office PowerPoint</Application>
  <PresentationFormat>Экран (4:3)</PresentationFormat>
  <Paragraphs>164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2</cp:lastModifiedBy>
  <cp:revision>80</cp:revision>
  <dcterms:created xsi:type="dcterms:W3CDTF">2015-10-29T12:54:34Z</dcterms:created>
  <dcterms:modified xsi:type="dcterms:W3CDTF">2017-03-17T08:17:54Z</dcterms:modified>
</cp:coreProperties>
</file>