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73" r:id="rId9"/>
    <p:sldId id="271" r:id="rId10"/>
    <p:sldId id="268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4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1991260202524848E-2"/>
          <c:w val="0.62364975211431994"/>
          <c:h val="0.945185459677258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500" b="1">
                    <a:solidFill>
                      <a:schemeClr val="tx1"/>
                    </a:solidFill>
                    <a:effectLst/>
                    <a:latin typeface="Georgia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Спецоборудование</c:v>
                </c:pt>
                <c:pt idx="1">
                  <c:v>Материалы, сырье, комплектующие</c:v>
                </c:pt>
                <c:pt idx="2">
                  <c:v>Операционные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  <c:pt idx="1">
                  <c:v>43</c:v>
                </c:pt>
                <c:pt idx="2">
                  <c:v>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2962962962963021"/>
          <c:y val="0.1906637327790793"/>
          <c:w val="0.3611111111111111"/>
          <c:h val="0.61867253444184189"/>
        </c:manualLayout>
      </c:layout>
      <c:txPr>
        <a:bodyPr/>
        <a:lstStyle/>
        <a:p>
          <a:pPr>
            <a:defRPr sz="2000" b="1">
              <a:solidFill>
                <a:schemeClr val="tx1"/>
              </a:solidFill>
              <a:latin typeface="Georg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jpeg"/><Relationship Id="rId1" Type="http://schemas.openxmlformats.org/officeDocument/2006/relationships/image" Target="../media/image13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1.jpeg"/><Relationship Id="rId1" Type="http://schemas.openxmlformats.org/officeDocument/2006/relationships/image" Target="../media/image1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F9BE6-CA81-41CC-8CAE-11ABA8BF417F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7A3C9ECF-A8E1-417C-A1AB-E278159B733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b="1" dirty="0" smtClean="0">
              <a:latin typeface="Georgia" pitchFamily="18" charset="0"/>
            </a:rPr>
            <a:t>Недостаток питания клетки приводит к </a:t>
          </a:r>
          <a:r>
            <a:rPr lang="ru-RU" b="1" dirty="0" err="1" smtClean="0">
              <a:latin typeface="Georgia" pitchFamily="18" charset="0"/>
            </a:rPr>
            <a:t>зашлакованности</a:t>
          </a:r>
          <a:endParaRPr lang="ru-RU" b="1" dirty="0">
            <a:latin typeface="Georgia" pitchFamily="18" charset="0"/>
          </a:endParaRPr>
        </a:p>
      </dgm:t>
    </dgm:pt>
    <dgm:pt modelId="{863CD71C-7961-45F8-AA1D-1BE95ECB8BAF}" type="parTrans" cxnId="{F3B0438A-D0B4-4C4F-927D-56BAC6F796E3}">
      <dgm:prSet/>
      <dgm:spPr/>
      <dgm:t>
        <a:bodyPr/>
        <a:lstStyle/>
        <a:p>
          <a:endParaRPr lang="ru-RU"/>
        </a:p>
      </dgm:t>
    </dgm:pt>
    <dgm:pt modelId="{AF233499-4735-47E2-9A65-9752E8E7A6C4}" type="sibTrans" cxnId="{F3B0438A-D0B4-4C4F-927D-56BAC6F796E3}">
      <dgm:prSet/>
      <dgm:spPr/>
      <dgm:t>
        <a:bodyPr/>
        <a:lstStyle/>
        <a:p>
          <a:endParaRPr lang="ru-RU"/>
        </a:p>
      </dgm:t>
    </dgm:pt>
    <dgm:pt modelId="{48316F3F-73AF-43C1-9D46-C93ECD503C0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b="1" dirty="0" smtClean="0">
              <a:latin typeface="Georgia" pitchFamily="18" charset="0"/>
            </a:rPr>
            <a:t>По мере накопления грязи клетка мутирует</a:t>
          </a:r>
          <a:endParaRPr lang="ru-RU" b="1" dirty="0">
            <a:latin typeface="Georgia" pitchFamily="18" charset="0"/>
          </a:endParaRPr>
        </a:p>
      </dgm:t>
    </dgm:pt>
    <dgm:pt modelId="{6906E493-1358-46DF-B41D-6389B325B158}" type="parTrans" cxnId="{7F29CDD9-3709-46A5-8467-109E40AC92F0}">
      <dgm:prSet/>
      <dgm:spPr/>
      <dgm:t>
        <a:bodyPr/>
        <a:lstStyle/>
        <a:p>
          <a:endParaRPr lang="ru-RU"/>
        </a:p>
      </dgm:t>
    </dgm:pt>
    <dgm:pt modelId="{4FD37600-7035-45E3-9591-85772C0826BB}" type="sibTrans" cxnId="{7F29CDD9-3709-46A5-8467-109E40AC92F0}">
      <dgm:prSet/>
      <dgm:spPr/>
      <dgm:t>
        <a:bodyPr/>
        <a:lstStyle/>
        <a:p>
          <a:endParaRPr lang="ru-RU"/>
        </a:p>
      </dgm:t>
    </dgm:pt>
    <dgm:pt modelId="{6E8DA301-32EE-4329-B5EE-41780657DCC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b="1" dirty="0" smtClean="0">
              <a:latin typeface="Georgia" pitchFamily="18" charset="0"/>
            </a:rPr>
            <a:t>Мутировавшая клетка делится, развивается болезнь</a:t>
          </a:r>
          <a:endParaRPr lang="ru-RU" b="1" dirty="0">
            <a:latin typeface="Georgia" pitchFamily="18" charset="0"/>
          </a:endParaRPr>
        </a:p>
      </dgm:t>
    </dgm:pt>
    <dgm:pt modelId="{7520FB99-F5E0-4ABC-AC68-9A92AF2BC403}" type="parTrans" cxnId="{71ACA8FA-3F95-4EB5-986C-0C48B3BA5A87}">
      <dgm:prSet/>
      <dgm:spPr/>
      <dgm:t>
        <a:bodyPr/>
        <a:lstStyle/>
        <a:p>
          <a:endParaRPr lang="ru-RU"/>
        </a:p>
      </dgm:t>
    </dgm:pt>
    <dgm:pt modelId="{8A73755E-D988-4A27-81FC-5EA4707776A3}" type="sibTrans" cxnId="{71ACA8FA-3F95-4EB5-986C-0C48B3BA5A87}">
      <dgm:prSet/>
      <dgm:spPr/>
      <dgm:t>
        <a:bodyPr/>
        <a:lstStyle/>
        <a:p>
          <a:endParaRPr lang="ru-RU"/>
        </a:p>
      </dgm:t>
    </dgm:pt>
    <dgm:pt modelId="{6EB8CFE4-7F94-4D72-AE95-86D9ECEC1382}" type="pres">
      <dgm:prSet presAssocID="{334F9BE6-CA81-41CC-8CAE-11ABA8BF417F}" presName="linearFlow" presStyleCnt="0">
        <dgm:presLayoutVars>
          <dgm:dir/>
          <dgm:resizeHandles val="exact"/>
        </dgm:presLayoutVars>
      </dgm:prSet>
      <dgm:spPr/>
    </dgm:pt>
    <dgm:pt modelId="{EEE35247-4048-4E2F-A984-D97FC645114D}" type="pres">
      <dgm:prSet presAssocID="{7A3C9ECF-A8E1-417C-A1AB-E278159B733A}" presName="composite" presStyleCnt="0"/>
      <dgm:spPr/>
    </dgm:pt>
    <dgm:pt modelId="{1E8B455C-A6CE-412C-895B-C8426107DE93}" type="pres">
      <dgm:prSet presAssocID="{7A3C9ECF-A8E1-417C-A1AB-E278159B733A}" presName="imgShp" presStyleLbl="fgImgPlace1" presStyleIdx="0" presStyleCnt="3" custScaleX="121000" custScaleY="121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AC5C7B07-0629-46EA-BAAB-BA3154B146B0}" type="pres">
      <dgm:prSet presAssocID="{7A3C9ECF-A8E1-417C-A1AB-E278159B733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151FE-FEB2-4E4F-8FA9-270B14369D91}" type="pres">
      <dgm:prSet presAssocID="{AF233499-4735-47E2-9A65-9752E8E7A6C4}" presName="spacing" presStyleCnt="0"/>
      <dgm:spPr/>
    </dgm:pt>
    <dgm:pt modelId="{8EC42121-1B8A-4DC3-A892-B2F0143EB599}" type="pres">
      <dgm:prSet presAssocID="{48316F3F-73AF-43C1-9D46-C93ECD503C0A}" presName="composite" presStyleCnt="0"/>
      <dgm:spPr/>
    </dgm:pt>
    <dgm:pt modelId="{5063EC46-97E4-4362-A91A-25766A1417DA}" type="pres">
      <dgm:prSet presAssocID="{48316F3F-73AF-43C1-9D46-C93ECD503C0A}" presName="imgShp" presStyleLbl="fgImgPlace1" presStyleIdx="1" presStyleCnt="3" custScaleX="121001" custScaleY="121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3D267A93-2B1B-4ADA-B936-1993B4AFB254}" type="pres">
      <dgm:prSet presAssocID="{48316F3F-73AF-43C1-9D46-C93ECD503C0A}" presName="txShp" presStyleLbl="node1" presStyleIdx="1" presStyleCnt="3" custLinFactNeighborY="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BA906-CFF2-4B63-8509-BA70513AF0AC}" type="pres">
      <dgm:prSet presAssocID="{4FD37600-7035-45E3-9591-85772C0826BB}" presName="spacing" presStyleCnt="0"/>
      <dgm:spPr/>
    </dgm:pt>
    <dgm:pt modelId="{014D5C1B-4EC9-43AF-9D57-177928064016}" type="pres">
      <dgm:prSet presAssocID="{6E8DA301-32EE-4329-B5EE-41780657DCCE}" presName="composite" presStyleCnt="0"/>
      <dgm:spPr/>
    </dgm:pt>
    <dgm:pt modelId="{BA9616C4-34D1-46B4-AF13-968E2C56F7C7}" type="pres">
      <dgm:prSet presAssocID="{6E8DA301-32EE-4329-B5EE-41780657DCCE}" presName="imgShp" presStyleLbl="fgImgPlace1" presStyleIdx="2" presStyleCnt="3" custScaleX="121000" custScaleY="121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</dgm:pt>
    <dgm:pt modelId="{A667A156-611E-4FB9-A998-241E0787C3CB}" type="pres">
      <dgm:prSet presAssocID="{6E8DA301-32EE-4329-B5EE-41780657DCC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C8217-1F22-4799-8BCF-DB667D916B20}" type="presOf" srcId="{334F9BE6-CA81-41CC-8CAE-11ABA8BF417F}" destId="{6EB8CFE4-7F94-4D72-AE95-86D9ECEC1382}" srcOrd="0" destOrd="0" presId="urn:microsoft.com/office/officeart/2005/8/layout/vList3#1"/>
    <dgm:cxn modelId="{7F29CDD9-3709-46A5-8467-109E40AC92F0}" srcId="{334F9BE6-CA81-41CC-8CAE-11ABA8BF417F}" destId="{48316F3F-73AF-43C1-9D46-C93ECD503C0A}" srcOrd="1" destOrd="0" parTransId="{6906E493-1358-46DF-B41D-6389B325B158}" sibTransId="{4FD37600-7035-45E3-9591-85772C0826BB}"/>
    <dgm:cxn modelId="{17AB69FD-A015-4D7F-990B-9823FDADEFC6}" type="presOf" srcId="{7A3C9ECF-A8E1-417C-A1AB-E278159B733A}" destId="{AC5C7B07-0629-46EA-BAAB-BA3154B146B0}" srcOrd="0" destOrd="0" presId="urn:microsoft.com/office/officeart/2005/8/layout/vList3#1"/>
    <dgm:cxn modelId="{4567B892-2A46-4362-8E9D-35BA7669D727}" type="presOf" srcId="{6E8DA301-32EE-4329-B5EE-41780657DCCE}" destId="{A667A156-611E-4FB9-A998-241E0787C3CB}" srcOrd="0" destOrd="0" presId="urn:microsoft.com/office/officeart/2005/8/layout/vList3#1"/>
    <dgm:cxn modelId="{71ACA8FA-3F95-4EB5-986C-0C48B3BA5A87}" srcId="{334F9BE6-CA81-41CC-8CAE-11ABA8BF417F}" destId="{6E8DA301-32EE-4329-B5EE-41780657DCCE}" srcOrd="2" destOrd="0" parTransId="{7520FB99-F5E0-4ABC-AC68-9A92AF2BC403}" sibTransId="{8A73755E-D988-4A27-81FC-5EA4707776A3}"/>
    <dgm:cxn modelId="{148BCC06-919C-44E3-87DC-D6EB5B47E159}" type="presOf" srcId="{48316F3F-73AF-43C1-9D46-C93ECD503C0A}" destId="{3D267A93-2B1B-4ADA-B936-1993B4AFB254}" srcOrd="0" destOrd="0" presId="urn:microsoft.com/office/officeart/2005/8/layout/vList3#1"/>
    <dgm:cxn modelId="{F3B0438A-D0B4-4C4F-927D-56BAC6F796E3}" srcId="{334F9BE6-CA81-41CC-8CAE-11ABA8BF417F}" destId="{7A3C9ECF-A8E1-417C-A1AB-E278159B733A}" srcOrd="0" destOrd="0" parTransId="{863CD71C-7961-45F8-AA1D-1BE95ECB8BAF}" sibTransId="{AF233499-4735-47E2-9A65-9752E8E7A6C4}"/>
    <dgm:cxn modelId="{AAECCB92-ACB0-40B4-B89A-3D70980B20FD}" type="presParOf" srcId="{6EB8CFE4-7F94-4D72-AE95-86D9ECEC1382}" destId="{EEE35247-4048-4E2F-A984-D97FC645114D}" srcOrd="0" destOrd="0" presId="urn:microsoft.com/office/officeart/2005/8/layout/vList3#1"/>
    <dgm:cxn modelId="{CD10859C-4D52-4F36-97A5-E0BB1D3D7877}" type="presParOf" srcId="{EEE35247-4048-4E2F-A984-D97FC645114D}" destId="{1E8B455C-A6CE-412C-895B-C8426107DE93}" srcOrd="0" destOrd="0" presId="urn:microsoft.com/office/officeart/2005/8/layout/vList3#1"/>
    <dgm:cxn modelId="{1F670A32-A4AA-4BA7-9AE7-AAA7DBD24ADC}" type="presParOf" srcId="{EEE35247-4048-4E2F-A984-D97FC645114D}" destId="{AC5C7B07-0629-46EA-BAAB-BA3154B146B0}" srcOrd="1" destOrd="0" presId="urn:microsoft.com/office/officeart/2005/8/layout/vList3#1"/>
    <dgm:cxn modelId="{4777C40A-381E-4DC3-9C13-AF50F2DEB010}" type="presParOf" srcId="{6EB8CFE4-7F94-4D72-AE95-86D9ECEC1382}" destId="{151151FE-FEB2-4E4F-8FA9-270B14369D91}" srcOrd="1" destOrd="0" presId="urn:microsoft.com/office/officeart/2005/8/layout/vList3#1"/>
    <dgm:cxn modelId="{291B4E16-BA34-4017-9855-E0E95D029833}" type="presParOf" srcId="{6EB8CFE4-7F94-4D72-AE95-86D9ECEC1382}" destId="{8EC42121-1B8A-4DC3-A892-B2F0143EB599}" srcOrd="2" destOrd="0" presId="urn:microsoft.com/office/officeart/2005/8/layout/vList3#1"/>
    <dgm:cxn modelId="{7DBE10DA-7DDA-4D46-A089-B1F44C7F0E06}" type="presParOf" srcId="{8EC42121-1B8A-4DC3-A892-B2F0143EB599}" destId="{5063EC46-97E4-4362-A91A-25766A1417DA}" srcOrd="0" destOrd="0" presId="urn:microsoft.com/office/officeart/2005/8/layout/vList3#1"/>
    <dgm:cxn modelId="{1AD9C133-28D2-4FFD-B6B0-74676CE4DE37}" type="presParOf" srcId="{8EC42121-1B8A-4DC3-A892-B2F0143EB599}" destId="{3D267A93-2B1B-4ADA-B936-1993B4AFB254}" srcOrd="1" destOrd="0" presId="urn:microsoft.com/office/officeart/2005/8/layout/vList3#1"/>
    <dgm:cxn modelId="{DB5AC4E1-F100-4CC8-B298-E2BEC702FDD0}" type="presParOf" srcId="{6EB8CFE4-7F94-4D72-AE95-86D9ECEC1382}" destId="{FAEBA906-CFF2-4B63-8509-BA70513AF0AC}" srcOrd="3" destOrd="0" presId="urn:microsoft.com/office/officeart/2005/8/layout/vList3#1"/>
    <dgm:cxn modelId="{15C78C6F-E2FC-4E46-BC18-54B2A17C5858}" type="presParOf" srcId="{6EB8CFE4-7F94-4D72-AE95-86D9ECEC1382}" destId="{014D5C1B-4EC9-43AF-9D57-177928064016}" srcOrd="4" destOrd="0" presId="urn:microsoft.com/office/officeart/2005/8/layout/vList3#1"/>
    <dgm:cxn modelId="{A0D3823F-F630-41B5-A34B-7C2ECAEB78D1}" type="presParOf" srcId="{014D5C1B-4EC9-43AF-9D57-177928064016}" destId="{BA9616C4-34D1-46B4-AF13-968E2C56F7C7}" srcOrd="0" destOrd="0" presId="urn:microsoft.com/office/officeart/2005/8/layout/vList3#1"/>
    <dgm:cxn modelId="{964285DE-5ABD-4E34-9BC6-AD639036C156}" type="presParOf" srcId="{014D5C1B-4EC9-43AF-9D57-177928064016}" destId="{A667A156-611E-4FB9-A998-241E0787C3C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4FA55-3539-439B-B822-995C6518F08F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FAA764-A528-4EDA-A8B2-AF51C6DE3CB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just"/>
          <a:r>
            <a:rPr lang="ru-RU" sz="2000" b="1" dirty="0" smtClean="0">
              <a:solidFill>
                <a:schemeClr val="tx1"/>
              </a:solidFill>
              <a:latin typeface="Georgia" pitchFamily="18" charset="0"/>
              <a:ea typeface="+mn-ea"/>
              <a:cs typeface="+mn-cs"/>
            </a:rPr>
            <a:t>Льняное масло –</a:t>
          </a:r>
          <a:r>
            <a:rPr lang="ru-RU" sz="2000" b="1" baseline="0" dirty="0" smtClean="0">
              <a:solidFill>
                <a:schemeClr val="tx1"/>
              </a:solidFill>
              <a:latin typeface="Georgia" pitchFamily="18" charset="0"/>
              <a:ea typeface="+mn-ea"/>
              <a:cs typeface="+mn-cs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Georgia" pitchFamily="18" charset="0"/>
              <a:ea typeface="+mn-ea"/>
              <a:cs typeface="+mn-cs"/>
            </a:rPr>
            <a:t>кладовая полиненасыщенных жирных кислот Омега-3 и Омега-6</a:t>
          </a:r>
          <a:endParaRPr lang="ru-RU" sz="2000" b="1" dirty="0">
            <a:solidFill>
              <a:schemeClr val="tx1"/>
            </a:solidFill>
            <a:latin typeface="+mn-lt"/>
          </a:endParaRPr>
        </a:p>
      </dgm:t>
    </dgm:pt>
    <dgm:pt modelId="{0B0ADA09-5408-4DD7-9D60-57E91C68FFF0}" type="parTrans" cxnId="{E627CB63-9CF9-4886-83FF-F00F5FE79E73}">
      <dgm:prSet/>
      <dgm:spPr/>
      <dgm:t>
        <a:bodyPr/>
        <a:lstStyle/>
        <a:p>
          <a:endParaRPr lang="ru-RU"/>
        </a:p>
      </dgm:t>
    </dgm:pt>
    <dgm:pt modelId="{6AA0CC7D-EBFC-4590-B3B8-EBC224DE1880}" type="sibTrans" cxnId="{E627CB63-9CF9-4886-83FF-F00F5FE79E73}">
      <dgm:prSet/>
      <dgm:spPr/>
      <dgm:t>
        <a:bodyPr/>
        <a:lstStyle/>
        <a:p>
          <a:endParaRPr lang="ru-RU"/>
        </a:p>
      </dgm:t>
    </dgm:pt>
    <dgm:pt modelId="{8AE24B78-1F35-4B9B-8D98-4C1F887F9F4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just" rtl="0"/>
          <a:r>
            <a:rPr lang="ru-RU" sz="2000" b="1" dirty="0" err="1" smtClean="0">
              <a:solidFill>
                <a:schemeClr val="tx1"/>
              </a:solidFill>
              <a:latin typeface="Georgia" pitchFamily="18" charset="0"/>
              <a:ea typeface="+mn-ea"/>
              <a:cs typeface="+mn-cs"/>
            </a:rPr>
            <a:t>Урбеч</a:t>
          </a:r>
          <a:r>
            <a:rPr lang="ru-RU" sz="2000" b="1" dirty="0" smtClean="0">
              <a:solidFill>
                <a:schemeClr val="tx1"/>
              </a:solidFill>
              <a:latin typeface="Georgia" pitchFamily="18" charset="0"/>
              <a:ea typeface="+mn-ea"/>
              <a:cs typeface="+mn-cs"/>
            </a:rPr>
            <a:t> - природный эликсир молодости и ценный диетический продукт</a:t>
          </a:r>
          <a:endParaRPr lang="ru-RU" sz="2000" b="0" dirty="0">
            <a:solidFill>
              <a:schemeClr val="tx1"/>
            </a:solidFill>
            <a:latin typeface="+mn-lt"/>
          </a:endParaRPr>
        </a:p>
      </dgm:t>
    </dgm:pt>
    <dgm:pt modelId="{D62FFE9F-FD1A-48E4-9829-10755D41F645}" type="parTrans" cxnId="{BFA064F0-BDE0-46CB-8790-3D74385F8735}">
      <dgm:prSet/>
      <dgm:spPr/>
      <dgm:t>
        <a:bodyPr/>
        <a:lstStyle/>
        <a:p>
          <a:endParaRPr lang="ru-RU"/>
        </a:p>
      </dgm:t>
    </dgm:pt>
    <dgm:pt modelId="{8428922C-02FA-4C32-9A8D-9224B0B78243}" type="sibTrans" cxnId="{BFA064F0-BDE0-46CB-8790-3D74385F8735}">
      <dgm:prSet/>
      <dgm:spPr/>
      <dgm:t>
        <a:bodyPr/>
        <a:lstStyle/>
        <a:p>
          <a:endParaRPr lang="ru-RU"/>
        </a:p>
      </dgm:t>
    </dgm:pt>
    <dgm:pt modelId="{330E34D1-6419-41DB-A31E-297DEA4CAF2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just" rtl="0"/>
          <a:r>
            <a:rPr lang="ru-RU" sz="2000" b="1" dirty="0" smtClean="0">
              <a:solidFill>
                <a:schemeClr val="tx1"/>
              </a:solidFill>
              <a:latin typeface="Georgia" pitchFamily="18" charset="0"/>
              <a:ea typeface="+mn-ea"/>
              <a:cs typeface="+mn-cs"/>
            </a:rPr>
            <a:t>Масло косточек винограда активный антиоксидант</a:t>
          </a:r>
          <a:endParaRPr lang="ru-RU" sz="2000" b="0" dirty="0">
            <a:solidFill>
              <a:schemeClr val="tx1"/>
            </a:solidFill>
            <a:latin typeface="+mn-lt"/>
          </a:endParaRPr>
        </a:p>
      </dgm:t>
    </dgm:pt>
    <dgm:pt modelId="{24F08209-DBEF-4D30-9E93-E86897A4B632}" type="parTrans" cxnId="{6AA0807D-4185-400A-B0A1-F134A14C58FF}">
      <dgm:prSet/>
      <dgm:spPr/>
      <dgm:t>
        <a:bodyPr/>
        <a:lstStyle/>
        <a:p>
          <a:endParaRPr lang="ru-RU"/>
        </a:p>
      </dgm:t>
    </dgm:pt>
    <dgm:pt modelId="{FC8FB0B1-A9C5-4F82-84F9-5806DD7261EE}" type="sibTrans" cxnId="{6AA0807D-4185-400A-B0A1-F134A14C58FF}">
      <dgm:prSet/>
      <dgm:spPr/>
      <dgm:t>
        <a:bodyPr/>
        <a:lstStyle/>
        <a:p>
          <a:endParaRPr lang="ru-RU"/>
        </a:p>
      </dgm:t>
    </dgm:pt>
    <dgm:pt modelId="{3625E44B-5D74-498E-8BA9-83EDD3693257}" type="pres">
      <dgm:prSet presAssocID="{7784FA55-3539-439B-B822-995C6518F08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93D3FB-90BF-4AC8-AF71-06CD6C9F951F}" type="pres">
      <dgm:prSet presAssocID="{27FAA764-A528-4EDA-A8B2-AF51C6DE3CB5}" presName="comp" presStyleCnt="0"/>
      <dgm:spPr/>
    </dgm:pt>
    <dgm:pt modelId="{CC27DEB1-BBC4-4BD4-9B92-0516CAD29F12}" type="pres">
      <dgm:prSet presAssocID="{27FAA764-A528-4EDA-A8B2-AF51C6DE3CB5}" presName="box" presStyleLbl="node1" presStyleIdx="0" presStyleCnt="3"/>
      <dgm:spPr/>
      <dgm:t>
        <a:bodyPr/>
        <a:lstStyle/>
        <a:p>
          <a:endParaRPr lang="ru-RU"/>
        </a:p>
      </dgm:t>
    </dgm:pt>
    <dgm:pt modelId="{4C68622A-19E7-4995-91E5-D99FB8211021}" type="pres">
      <dgm:prSet presAssocID="{27FAA764-A528-4EDA-A8B2-AF51C6DE3CB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1B123193-110C-453E-B86A-14068F01D73E}" type="pres">
      <dgm:prSet presAssocID="{27FAA764-A528-4EDA-A8B2-AF51C6DE3CB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218C5-ED4A-4E8E-9DFC-5D65BEB3EB0B}" type="pres">
      <dgm:prSet presAssocID="{6AA0CC7D-EBFC-4590-B3B8-EBC224DE1880}" presName="spacer" presStyleCnt="0"/>
      <dgm:spPr/>
    </dgm:pt>
    <dgm:pt modelId="{F9B889E9-04E6-4106-A49A-343C27243A7E}" type="pres">
      <dgm:prSet presAssocID="{8AE24B78-1F35-4B9B-8D98-4C1F887F9F49}" presName="comp" presStyleCnt="0"/>
      <dgm:spPr/>
    </dgm:pt>
    <dgm:pt modelId="{2FB8ACF2-0E76-4A53-B478-2A605A30CEB4}" type="pres">
      <dgm:prSet presAssocID="{8AE24B78-1F35-4B9B-8D98-4C1F887F9F49}" presName="box" presStyleLbl="node1" presStyleIdx="1" presStyleCnt="3"/>
      <dgm:spPr/>
      <dgm:t>
        <a:bodyPr/>
        <a:lstStyle/>
        <a:p>
          <a:endParaRPr lang="ru-RU"/>
        </a:p>
      </dgm:t>
    </dgm:pt>
    <dgm:pt modelId="{96792C7C-01A2-4A23-8F5F-3160DB8E76DE}" type="pres">
      <dgm:prSet presAssocID="{8AE24B78-1F35-4B9B-8D98-4C1F887F9F49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2000" r="-12000"/>
          </a:stretch>
        </a:blipFill>
      </dgm:spPr>
    </dgm:pt>
    <dgm:pt modelId="{081B88A2-6822-40DF-9F71-DC8CF7AD3984}" type="pres">
      <dgm:prSet presAssocID="{8AE24B78-1F35-4B9B-8D98-4C1F887F9F4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FFA32-7713-4295-BFD6-B1AE9AA516E5}" type="pres">
      <dgm:prSet presAssocID="{8428922C-02FA-4C32-9A8D-9224B0B78243}" presName="spacer" presStyleCnt="0"/>
      <dgm:spPr/>
    </dgm:pt>
    <dgm:pt modelId="{A5A9F8E7-C78A-42C5-B8A6-15FCC862CC02}" type="pres">
      <dgm:prSet presAssocID="{330E34D1-6419-41DB-A31E-297DEA4CAF2F}" presName="comp" presStyleCnt="0"/>
      <dgm:spPr/>
    </dgm:pt>
    <dgm:pt modelId="{507A2E13-8014-4BB7-9563-461D5B873089}" type="pres">
      <dgm:prSet presAssocID="{330E34D1-6419-41DB-A31E-297DEA4CAF2F}" presName="box" presStyleLbl="node1" presStyleIdx="2" presStyleCnt="3"/>
      <dgm:spPr/>
      <dgm:t>
        <a:bodyPr/>
        <a:lstStyle/>
        <a:p>
          <a:endParaRPr lang="ru-RU"/>
        </a:p>
      </dgm:t>
    </dgm:pt>
    <dgm:pt modelId="{9D359D93-2DAB-4E7F-A852-3D7AFE6B65BA}" type="pres">
      <dgm:prSet presAssocID="{330E34D1-6419-41DB-A31E-297DEA4CAF2F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6000" b="-26000"/>
          </a:stretch>
        </a:blipFill>
      </dgm:spPr>
    </dgm:pt>
    <dgm:pt modelId="{6C324B0F-045C-43FA-9073-F51B7C8763D2}" type="pres">
      <dgm:prSet presAssocID="{330E34D1-6419-41DB-A31E-297DEA4CAF2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13D4C-A488-4CB6-B10D-FF3AC78F8B62}" type="presOf" srcId="{330E34D1-6419-41DB-A31E-297DEA4CAF2F}" destId="{507A2E13-8014-4BB7-9563-461D5B873089}" srcOrd="0" destOrd="0" presId="urn:microsoft.com/office/officeart/2005/8/layout/vList4#1"/>
    <dgm:cxn modelId="{E627CB63-9CF9-4886-83FF-F00F5FE79E73}" srcId="{7784FA55-3539-439B-B822-995C6518F08F}" destId="{27FAA764-A528-4EDA-A8B2-AF51C6DE3CB5}" srcOrd="0" destOrd="0" parTransId="{0B0ADA09-5408-4DD7-9D60-57E91C68FFF0}" sibTransId="{6AA0CC7D-EBFC-4590-B3B8-EBC224DE1880}"/>
    <dgm:cxn modelId="{FDC004DA-931B-4F19-AA1E-39CE6B628E29}" type="presOf" srcId="{27FAA764-A528-4EDA-A8B2-AF51C6DE3CB5}" destId="{1B123193-110C-453E-B86A-14068F01D73E}" srcOrd="1" destOrd="0" presId="urn:microsoft.com/office/officeart/2005/8/layout/vList4#1"/>
    <dgm:cxn modelId="{6AA0807D-4185-400A-B0A1-F134A14C58FF}" srcId="{7784FA55-3539-439B-B822-995C6518F08F}" destId="{330E34D1-6419-41DB-A31E-297DEA4CAF2F}" srcOrd="2" destOrd="0" parTransId="{24F08209-DBEF-4D30-9E93-E86897A4B632}" sibTransId="{FC8FB0B1-A9C5-4F82-84F9-5806DD7261EE}"/>
    <dgm:cxn modelId="{12FEC151-144D-464F-8876-C2382800644C}" type="presOf" srcId="{8AE24B78-1F35-4B9B-8D98-4C1F887F9F49}" destId="{081B88A2-6822-40DF-9F71-DC8CF7AD3984}" srcOrd="1" destOrd="0" presId="urn:microsoft.com/office/officeart/2005/8/layout/vList4#1"/>
    <dgm:cxn modelId="{0FD8BF8E-DB23-4AE7-BF49-9B4D93146063}" type="presOf" srcId="{330E34D1-6419-41DB-A31E-297DEA4CAF2F}" destId="{6C324B0F-045C-43FA-9073-F51B7C8763D2}" srcOrd="1" destOrd="0" presId="urn:microsoft.com/office/officeart/2005/8/layout/vList4#1"/>
    <dgm:cxn modelId="{FC933996-C065-43BA-BC31-EEA2EC15EF17}" type="presOf" srcId="{7784FA55-3539-439B-B822-995C6518F08F}" destId="{3625E44B-5D74-498E-8BA9-83EDD3693257}" srcOrd="0" destOrd="0" presId="urn:microsoft.com/office/officeart/2005/8/layout/vList4#1"/>
    <dgm:cxn modelId="{BFA064F0-BDE0-46CB-8790-3D74385F8735}" srcId="{7784FA55-3539-439B-B822-995C6518F08F}" destId="{8AE24B78-1F35-4B9B-8D98-4C1F887F9F49}" srcOrd="1" destOrd="0" parTransId="{D62FFE9F-FD1A-48E4-9829-10755D41F645}" sibTransId="{8428922C-02FA-4C32-9A8D-9224B0B78243}"/>
    <dgm:cxn modelId="{C6E2E513-3B19-4F0B-ABE4-497C67A61B66}" type="presOf" srcId="{27FAA764-A528-4EDA-A8B2-AF51C6DE3CB5}" destId="{CC27DEB1-BBC4-4BD4-9B92-0516CAD29F12}" srcOrd="0" destOrd="0" presId="urn:microsoft.com/office/officeart/2005/8/layout/vList4#1"/>
    <dgm:cxn modelId="{A74328BF-6A93-4FAC-B930-67BC0AF364ED}" type="presOf" srcId="{8AE24B78-1F35-4B9B-8D98-4C1F887F9F49}" destId="{2FB8ACF2-0E76-4A53-B478-2A605A30CEB4}" srcOrd="0" destOrd="0" presId="urn:microsoft.com/office/officeart/2005/8/layout/vList4#1"/>
    <dgm:cxn modelId="{B9419B74-E849-4736-AD5C-F53B0427DD1D}" type="presParOf" srcId="{3625E44B-5D74-498E-8BA9-83EDD3693257}" destId="{5D93D3FB-90BF-4AC8-AF71-06CD6C9F951F}" srcOrd="0" destOrd="0" presId="urn:microsoft.com/office/officeart/2005/8/layout/vList4#1"/>
    <dgm:cxn modelId="{85D25801-F43E-4DE4-A1E4-02FF4DFD959B}" type="presParOf" srcId="{5D93D3FB-90BF-4AC8-AF71-06CD6C9F951F}" destId="{CC27DEB1-BBC4-4BD4-9B92-0516CAD29F12}" srcOrd="0" destOrd="0" presId="urn:microsoft.com/office/officeart/2005/8/layout/vList4#1"/>
    <dgm:cxn modelId="{DFE2ADA0-3DBB-4A8A-82B1-F26B47596B56}" type="presParOf" srcId="{5D93D3FB-90BF-4AC8-AF71-06CD6C9F951F}" destId="{4C68622A-19E7-4995-91E5-D99FB8211021}" srcOrd="1" destOrd="0" presId="urn:microsoft.com/office/officeart/2005/8/layout/vList4#1"/>
    <dgm:cxn modelId="{7E12787C-CFC5-47FD-A81D-B4EA4F120686}" type="presParOf" srcId="{5D93D3FB-90BF-4AC8-AF71-06CD6C9F951F}" destId="{1B123193-110C-453E-B86A-14068F01D73E}" srcOrd="2" destOrd="0" presId="urn:microsoft.com/office/officeart/2005/8/layout/vList4#1"/>
    <dgm:cxn modelId="{74A2F2B1-202E-482C-95D3-3A2E5E7EEB40}" type="presParOf" srcId="{3625E44B-5D74-498E-8BA9-83EDD3693257}" destId="{A3B218C5-ED4A-4E8E-9DFC-5D65BEB3EB0B}" srcOrd="1" destOrd="0" presId="urn:microsoft.com/office/officeart/2005/8/layout/vList4#1"/>
    <dgm:cxn modelId="{7C81C27F-9225-4B49-814C-CF08B1CDDDCE}" type="presParOf" srcId="{3625E44B-5D74-498E-8BA9-83EDD3693257}" destId="{F9B889E9-04E6-4106-A49A-343C27243A7E}" srcOrd="2" destOrd="0" presId="urn:microsoft.com/office/officeart/2005/8/layout/vList4#1"/>
    <dgm:cxn modelId="{DD665642-7AA6-49E8-95F4-49FF208EE3BE}" type="presParOf" srcId="{F9B889E9-04E6-4106-A49A-343C27243A7E}" destId="{2FB8ACF2-0E76-4A53-B478-2A605A30CEB4}" srcOrd="0" destOrd="0" presId="urn:microsoft.com/office/officeart/2005/8/layout/vList4#1"/>
    <dgm:cxn modelId="{60C2CB8E-22A3-4FE8-9EE7-57B4F9067B62}" type="presParOf" srcId="{F9B889E9-04E6-4106-A49A-343C27243A7E}" destId="{96792C7C-01A2-4A23-8F5F-3160DB8E76DE}" srcOrd="1" destOrd="0" presId="urn:microsoft.com/office/officeart/2005/8/layout/vList4#1"/>
    <dgm:cxn modelId="{06FAE7B1-70C8-4A19-A5F9-9A99B0DD13EC}" type="presParOf" srcId="{F9B889E9-04E6-4106-A49A-343C27243A7E}" destId="{081B88A2-6822-40DF-9F71-DC8CF7AD3984}" srcOrd="2" destOrd="0" presId="urn:microsoft.com/office/officeart/2005/8/layout/vList4#1"/>
    <dgm:cxn modelId="{0C8B0D79-AEDC-4037-AD8E-B50ADD59A68C}" type="presParOf" srcId="{3625E44B-5D74-498E-8BA9-83EDD3693257}" destId="{27AFFA32-7713-4295-BFD6-B1AE9AA516E5}" srcOrd="3" destOrd="0" presId="urn:microsoft.com/office/officeart/2005/8/layout/vList4#1"/>
    <dgm:cxn modelId="{73DAFCFA-B115-4385-8EAB-48F28C82A9E8}" type="presParOf" srcId="{3625E44B-5D74-498E-8BA9-83EDD3693257}" destId="{A5A9F8E7-C78A-42C5-B8A6-15FCC862CC02}" srcOrd="4" destOrd="0" presId="urn:microsoft.com/office/officeart/2005/8/layout/vList4#1"/>
    <dgm:cxn modelId="{5654E724-A265-4B29-9A7D-48C9209AC496}" type="presParOf" srcId="{A5A9F8E7-C78A-42C5-B8A6-15FCC862CC02}" destId="{507A2E13-8014-4BB7-9563-461D5B873089}" srcOrd="0" destOrd="0" presId="urn:microsoft.com/office/officeart/2005/8/layout/vList4#1"/>
    <dgm:cxn modelId="{86EFE355-511A-4C95-8953-BFA4085C642D}" type="presParOf" srcId="{A5A9F8E7-C78A-42C5-B8A6-15FCC862CC02}" destId="{9D359D93-2DAB-4E7F-A852-3D7AFE6B65BA}" srcOrd="1" destOrd="0" presId="urn:microsoft.com/office/officeart/2005/8/layout/vList4#1"/>
    <dgm:cxn modelId="{1856B604-504D-4534-B6AD-C8E0DA03933D}" type="presParOf" srcId="{A5A9F8E7-C78A-42C5-B8A6-15FCC862CC02}" destId="{6C324B0F-045C-43FA-9073-F51B7C8763D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4258F7-AFA7-4467-821C-93653CC1323B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233D00-F43C-46D4-A2B7-7CA656DAE489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ЭкоВита</a:t>
          </a:r>
          <a:endParaRPr lang="ru-RU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77627CE6-36C0-4374-9E71-7BC8689A845F}" type="parTrans" cxnId="{F41E3AFB-4F9C-4DD9-916B-58DC7030E911}">
      <dgm:prSet/>
      <dgm:spPr/>
      <dgm:t>
        <a:bodyPr/>
        <a:lstStyle/>
        <a:p>
          <a:endParaRPr lang="ru-RU"/>
        </a:p>
      </dgm:t>
    </dgm:pt>
    <dgm:pt modelId="{F5C77F0A-AB16-43CC-9E81-21ADFE2358D7}" type="sibTrans" cxnId="{F41E3AFB-4F9C-4DD9-916B-58DC7030E911}">
      <dgm:prSet/>
      <dgm:spPr/>
      <dgm:t>
        <a:bodyPr/>
        <a:lstStyle/>
        <a:p>
          <a:endParaRPr lang="ru-RU"/>
        </a:p>
      </dgm:t>
    </dgm:pt>
    <dgm:pt modelId="{B77CE648-73F2-4317-B05B-934F58364363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Georgia" pitchFamily="18" charset="0"/>
            </a:rPr>
            <a:t>Высокая рентабельность и минимизация </a:t>
          </a:r>
          <a:r>
            <a:rPr lang="ru-RU" sz="1800" b="1" dirty="0" smtClean="0">
              <a:latin typeface="Georgia" pitchFamily="18" charset="0"/>
            </a:rPr>
            <a:t>потерь БАВ</a:t>
          </a:r>
          <a:endParaRPr lang="ru-RU" sz="1800" b="1" dirty="0">
            <a:latin typeface="Georgia" pitchFamily="18" charset="0"/>
          </a:endParaRPr>
        </a:p>
      </dgm:t>
    </dgm:pt>
    <dgm:pt modelId="{3C949DDB-A1F6-4998-B490-ED9FBA4AD171}" type="parTrans" cxnId="{4E66C277-B7E2-40C0-AA37-4FF67D5F6281}">
      <dgm:prSet/>
      <dgm:spPr/>
      <dgm:t>
        <a:bodyPr/>
        <a:lstStyle/>
        <a:p>
          <a:endParaRPr lang="ru-RU"/>
        </a:p>
      </dgm:t>
    </dgm:pt>
    <dgm:pt modelId="{DB5039F1-497E-42BE-AB18-F50444B3A6FC}" type="sibTrans" cxnId="{4E66C277-B7E2-40C0-AA37-4FF67D5F6281}">
      <dgm:prSet/>
      <dgm:spPr/>
      <dgm:t>
        <a:bodyPr/>
        <a:lstStyle/>
        <a:p>
          <a:endParaRPr lang="ru-RU"/>
        </a:p>
      </dgm:t>
    </dgm:pt>
    <dgm:pt modelId="{40A983A7-42EB-42F5-99CC-6550FE75ABEA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Georgia" pitchFamily="18" charset="0"/>
            </a:rPr>
            <a:t>Простота </a:t>
          </a:r>
          <a:r>
            <a:rPr lang="ru-RU" sz="1800" b="1" dirty="0" smtClean="0">
              <a:latin typeface="Georgia" pitchFamily="18" charset="0"/>
            </a:rPr>
            <a:t>разделения и </a:t>
          </a:r>
          <a:r>
            <a:rPr lang="ru-RU" sz="1800" b="1" dirty="0" smtClean="0">
              <a:latin typeface="Georgia" pitchFamily="18" charset="0"/>
            </a:rPr>
            <a:t>высокая </a:t>
          </a:r>
          <a:r>
            <a:rPr lang="ru-RU" sz="1800" b="1" dirty="0" smtClean="0">
              <a:latin typeface="Georgia" pitchFamily="18" charset="0"/>
            </a:rPr>
            <a:t>селективность</a:t>
          </a:r>
          <a:endParaRPr lang="ru-RU" sz="1800" b="1" dirty="0">
            <a:latin typeface="Georgia" pitchFamily="18" charset="0"/>
          </a:endParaRPr>
        </a:p>
      </dgm:t>
    </dgm:pt>
    <dgm:pt modelId="{044460D9-DF59-40F0-B77B-02A229D6CC13}" type="parTrans" cxnId="{1B5D311C-465E-47CA-BDFB-CF1E680EEF86}">
      <dgm:prSet/>
      <dgm:spPr/>
      <dgm:t>
        <a:bodyPr/>
        <a:lstStyle/>
        <a:p>
          <a:endParaRPr lang="ru-RU"/>
        </a:p>
      </dgm:t>
    </dgm:pt>
    <dgm:pt modelId="{B8BCF2A5-6EEA-497C-818C-6F3515CA485C}" type="sibTrans" cxnId="{1B5D311C-465E-47CA-BDFB-CF1E680EEF86}">
      <dgm:prSet/>
      <dgm:spPr/>
      <dgm:t>
        <a:bodyPr/>
        <a:lstStyle/>
        <a:p>
          <a:endParaRPr lang="ru-RU"/>
        </a:p>
      </dgm:t>
    </dgm:pt>
    <dgm:pt modelId="{FEA36201-7187-4DF5-B421-484DE815324B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Georgia" pitchFamily="18" charset="0"/>
            </a:rPr>
            <a:t>Энергосбережение и экологическая безопасность</a:t>
          </a:r>
          <a:endParaRPr lang="ru-RU" sz="1800" b="1" dirty="0">
            <a:latin typeface="Georgia" pitchFamily="18" charset="0"/>
          </a:endParaRPr>
        </a:p>
      </dgm:t>
    </dgm:pt>
    <dgm:pt modelId="{A0A57EAE-81EC-485A-AC53-9EB501ECFE14}" type="parTrans" cxnId="{E7FA4CF4-2832-42EB-B1B4-4BA1409422FA}">
      <dgm:prSet/>
      <dgm:spPr/>
      <dgm:t>
        <a:bodyPr/>
        <a:lstStyle/>
        <a:p>
          <a:endParaRPr lang="ru-RU"/>
        </a:p>
      </dgm:t>
    </dgm:pt>
    <dgm:pt modelId="{31FB0D10-B754-4586-9655-01D829B9E9CB}" type="sibTrans" cxnId="{E7FA4CF4-2832-42EB-B1B4-4BA1409422FA}">
      <dgm:prSet/>
      <dgm:spPr/>
      <dgm:t>
        <a:bodyPr/>
        <a:lstStyle/>
        <a:p>
          <a:endParaRPr lang="ru-RU"/>
        </a:p>
      </dgm:t>
    </dgm:pt>
    <dgm:pt modelId="{80DEE3B7-3CC5-4593-BB58-2D2333F5507A}" type="pres">
      <dgm:prSet presAssocID="{B04258F7-AFA7-4467-821C-93653CC1323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787ACD6-28D7-4671-94F2-C3A60890FEC9}" type="pres">
      <dgm:prSet presAssocID="{D3233D00-F43C-46D4-A2B7-7CA656DAE489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3136BDDF-5C45-4D63-A34B-08E913A4D6BE}" type="pres">
      <dgm:prSet presAssocID="{B77CE648-73F2-4317-B05B-934F58364363}" presName="Accent" presStyleLbl="node1" presStyleIdx="1" presStyleCnt="2"/>
      <dgm:spPr/>
    </dgm:pt>
    <dgm:pt modelId="{1B64E334-2252-4884-93CB-4553281EE8DE}" type="pres">
      <dgm:prSet presAssocID="{B77CE648-73F2-4317-B05B-934F58364363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3D18D29F-84DC-4F3E-8253-FA2C0AA3BCEA}" type="pres">
      <dgm:prSet presAssocID="{B77CE648-73F2-4317-B05B-934F58364363}" presName="Child1" presStyleLbl="revTx" presStyleIdx="0" presStyleCnt="3" custScaleX="128934" custLinFactNeighborX="8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4EA32-6919-4EE3-B8E5-1E20AD3FD05C}" type="pres">
      <dgm:prSet presAssocID="{40A983A7-42EB-42F5-99CC-6550FE75ABEA}" presName="Image2" presStyleCnt="0"/>
      <dgm:spPr/>
    </dgm:pt>
    <dgm:pt modelId="{1A408DF3-69EB-4E2E-B42A-FDB109883031}" type="pres">
      <dgm:prSet presAssocID="{40A983A7-42EB-42F5-99CC-6550FE75ABEA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</dgm:pt>
    <dgm:pt modelId="{4ACB0B75-4FFD-4B9C-AD5D-BE8500FBB00D}" type="pres">
      <dgm:prSet presAssocID="{40A983A7-42EB-42F5-99CC-6550FE75ABEA}" presName="Child2" presStyleLbl="revTx" presStyleIdx="1" presStyleCnt="3" custScaleX="117157" custLinFactNeighborY="25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0C03A-37FB-4737-AABF-9ABCC45E906C}" type="pres">
      <dgm:prSet presAssocID="{FEA36201-7187-4DF5-B421-484DE815324B}" presName="Image3" presStyleCnt="0"/>
      <dgm:spPr/>
    </dgm:pt>
    <dgm:pt modelId="{69FB7D65-426D-4F33-82F7-29E19F02831D}" type="pres">
      <dgm:prSet presAssocID="{FEA36201-7187-4DF5-B421-484DE815324B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3EAEEA-7AAC-49E2-A0B5-F8B89E83AD2C}" type="pres">
      <dgm:prSet presAssocID="{FEA36201-7187-4DF5-B421-484DE815324B}" presName="Child3" presStyleLbl="revTx" presStyleIdx="2" presStyleCnt="3" custScaleX="145980" custLinFactNeighborY="53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DCAC3A-DE17-4BAB-9844-F88F8BBA5927}" type="presOf" srcId="{FEA36201-7187-4DF5-B421-484DE815324B}" destId="{D53EAEEA-7AAC-49E2-A0B5-F8B89E83AD2C}" srcOrd="0" destOrd="0" presId="urn:microsoft.com/office/officeart/2011/layout/RadialPictureList"/>
    <dgm:cxn modelId="{A4DE26B5-CFCF-4D6E-81CA-6F6C032FDC26}" type="presOf" srcId="{40A983A7-42EB-42F5-99CC-6550FE75ABEA}" destId="{4ACB0B75-4FFD-4B9C-AD5D-BE8500FBB00D}" srcOrd="0" destOrd="0" presId="urn:microsoft.com/office/officeart/2011/layout/RadialPictureList"/>
    <dgm:cxn modelId="{997D117F-C4ED-4CB0-9C85-55647EF9768A}" type="presOf" srcId="{B77CE648-73F2-4317-B05B-934F58364363}" destId="{3D18D29F-84DC-4F3E-8253-FA2C0AA3BCEA}" srcOrd="0" destOrd="0" presId="urn:microsoft.com/office/officeart/2011/layout/RadialPictureList"/>
    <dgm:cxn modelId="{42BAAF63-A9E6-4E61-969A-C762CC1C26BB}" type="presOf" srcId="{B04258F7-AFA7-4467-821C-93653CC1323B}" destId="{80DEE3B7-3CC5-4593-BB58-2D2333F5507A}" srcOrd="0" destOrd="0" presId="urn:microsoft.com/office/officeart/2011/layout/RadialPictureList"/>
    <dgm:cxn modelId="{606A7391-C053-41DC-B0A4-D4D84026954D}" type="presOf" srcId="{D3233D00-F43C-46D4-A2B7-7CA656DAE489}" destId="{5787ACD6-28D7-4671-94F2-C3A60890FEC9}" srcOrd="0" destOrd="0" presId="urn:microsoft.com/office/officeart/2011/layout/RadialPictureList"/>
    <dgm:cxn modelId="{E7FA4CF4-2832-42EB-B1B4-4BA1409422FA}" srcId="{D3233D00-F43C-46D4-A2B7-7CA656DAE489}" destId="{FEA36201-7187-4DF5-B421-484DE815324B}" srcOrd="2" destOrd="0" parTransId="{A0A57EAE-81EC-485A-AC53-9EB501ECFE14}" sibTransId="{31FB0D10-B754-4586-9655-01D829B9E9CB}"/>
    <dgm:cxn modelId="{F41E3AFB-4F9C-4DD9-916B-58DC7030E911}" srcId="{B04258F7-AFA7-4467-821C-93653CC1323B}" destId="{D3233D00-F43C-46D4-A2B7-7CA656DAE489}" srcOrd="0" destOrd="0" parTransId="{77627CE6-36C0-4374-9E71-7BC8689A845F}" sibTransId="{F5C77F0A-AB16-43CC-9E81-21ADFE2358D7}"/>
    <dgm:cxn modelId="{1B5D311C-465E-47CA-BDFB-CF1E680EEF86}" srcId="{D3233D00-F43C-46D4-A2B7-7CA656DAE489}" destId="{40A983A7-42EB-42F5-99CC-6550FE75ABEA}" srcOrd="1" destOrd="0" parTransId="{044460D9-DF59-40F0-B77B-02A229D6CC13}" sibTransId="{B8BCF2A5-6EEA-497C-818C-6F3515CA485C}"/>
    <dgm:cxn modelId="{4E66C277-B7E2-40C0-AA37-4FF67D5F6281}" srcId="{D3233D00-F43C-46D4-A2B7-7CA656DAE489}" destId="{B77CE648-73F2-4317-B05B-934F58364363}" srcOrd="0" destOrd="0" parTransId="{3C949DDB-A1F6-4998-B490-ED9FBA4AD171}" sibTransId="{DB5039F1-497E-42BE-AB18-F50444B3A6FC}"/>
    <dgm:cxn modelId="{3846CB53-2C55-487A-8263-06947377219F}" type="presParOf" srcId="{80DEE3B7-3CC5-4593-BB58-2D2333F5507A}" destId="{5787ACD6-28D7-4671-94F2-C3A60890FEC9}" srcOrd="0" destOrd="0" presId="urn:microsoft.com/office/officeart/2011/layout/RadialPictureList"/>
    <dgm:cxn modelId="{5FA09FA6-B5DD-4901-AA76-0913D0CDE8DF}" type="presParOf" srcId="{80DEE3B7-3CC5-4593-BB58-2D2333F5507A}" destId="{3136BDDF-5C45-4D63-A34B-08E913A4D6BE}" srcOrd="1" destOrd="0" presId="urn:microsoft.com/office/officeart/2011/layout/RadialPictureList"/>
    <dgm:cxn modelId="{821107AD-91F7-45F6-A6A1-E7BCA0C1DAEA}" type="presParOf" srcId="{80DEE3B7-3CC5-4593-BB58-2D2333F5507A}" destId="{1B64E334-2252-4884-93CB-4553281EE8DE}" srcOrd="2" destOrd="0" presId="urn:microsoft.com/office/officeart/2011/layout/RadialPictureList"/>
    <dgm:cxn modelId="{F968D8D6-A7BF-4205-8019-959866F19E3D}" type="presParOf" srcId="{80DEE3B7-3CC5-4593-BB58-2D2333F5507A}" destId="{3D18D29F-84DC-4F3E-8253-FA2C0AA3BCEA}" srcOrd="3" destOrd="0" presId="urn:microsoft.com/office/officeart/2011/layout/RadialPictureList"/>
    <dgm:cxn modelId="{D6AD6CF8-A5EF-4FC5-8EDD-CACD1BB70F19}" type="presParOf" srcId="{80DEE3B7-3CC5-4593-BB58-2D2333F5507A}" destId="{2AF4EA32-6919-4EE3-B8E5-1E20AD3FD05C}" srcOrd="4" destOrd="0" presId="urn:microsoft.com/office/officeart/2011/layout/RadialPictureList"/>
    <dgm:cxn modelId="{3FFA8E11-921E-486A-A37D-F1EA2A3973AA}" type="presParOf" srcId="{2AF4EA32-6919-4EE3-B8E5-1E20AD3FD05C}" destId="{1A408DF3-69EB-4E2E-B42A-FDB109883031}" srcOrd="0" destOrd="0" presId="urn:microsoft.com/office/officeart/2011/layout/RadialPictureList"/>
    <dgm:cxn modelId="{03C4C566-20F5-4F65-B145-9AFE8F89A8C8}" type="presParOf" srcId="{80DEE3B7-3CC5-4593-BB58-2D2333F5507A}" destId="{4ACB0B75-4FFD-4B9C-AD5D-BE8500FBB00D}" srcOrd="5" destOrd="0" presId="urn:microsoft.com/office/officeart/2011/layout/RadialPictureList"/>
    <dgm:cxn modelId="{A11621C4-D675-4502-AD11-2D45D478A322}" type="presParOf" srcId="{80DEE3B7-3CC5-4593-BB58-2D2333F5507A}" destId="{1240C03A-37FB-4737-AABF-9ABCC45E906C}" srcOrd="6" destOrd="0" presId="urn:microsoft.com/office/officeart/2011/layout/RadialPictureList"/>
    <dgm:cxn modelId="{C09C5AC8-D911-4F97-8067-55652A0C7014}" type="presParOf" srcId="{1240C03A-37FB-4737-AABF-9ABCC45E906C}" destId="{69FB7D65-426D-4F33-82F7-29E19F02831D}" srcOrd="0" destOrd="0" presId="urn:microsoft.com/office/officeart/2011/layout/RadialPictureList"/>
    <dgm:cxn modelId="{8942112E-8A78-4664-9548-652134F2F862}" type="presParOf" srcId="{80DEE3B7-3CC5-4593-BB58-2D2333F5507A}" destId="{D53EAEEA-7AAC-49E2-A0B5-F8B89E83AD2C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C7B07-0629-46EA-BAAB-BA3154B146B0}">
      <dsp:nvSpPr>
        <dsp:cNvPr id="0" name=""/>
        <dsp:cNvSpPr/>
      </dsp:nvSpPr>
      <dsp:spPr>
        <a:xfrm rot="10800000">
          <a:off x="1311858" y="101320"/>
          <a:ext cx="4053840" cy="961251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23885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Недостаток питания клетки приводит к 1-й стадии болезни</a:t>
          </a:r>
          <a:endParaRPr lang="ru-RU" sz="1900" kern="1200" dirty="0"/>
        </a:p>
      </dsp:txBody>
      <dsp:txXfrm rot="10800000">
        <a:off x="1552171" y="101320"/>
        <a:ext cx="3813527" cy="961251"/>
      </dsp:txXfrm>
    </dsp:sp>
    <dsp:sp modelId="{1E8B455C-A6CE-412C-895B-C8426107DE93}">
      <dsp:nvSpPr>
        <dsp:cNvPr id="0" name=""/>
        <dsp:cNvSpPr/>
      </dsp:nvSpPr>
      <dsp:spPr>
        <a:xfrm>
          <a:off x="730301" y="388"/>
          <a:ext cx="1163113" cy="11631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67A93-2B1B-4ADA-B936-1993B4AFB254}">
      <dsp:nvSpPr>
        <dsp:cNvPr id="0" name=""/>
        <dsp:cNvSpPr/>
      </dsp:nvSpPr>
      <dsp:spPr>
        <a:xfrm rot="10800000">
          <a:off x="1311860" y="1554863"/>
          <a:ext cx="4053840" cy="961251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23885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 мере накопления грязи клетка мутирует</a:t>
          </a:r>
          <a:endParaRPr lang="ru-RU" sz="1900" kern="1200" dirty="0"/>
        </a:p>
      </dsp:txBody>
      <dsp:txXfrm rot="10800000">
        <a:off x="1552173" y="1554863"/>
        <a:ext cx="3813527" cy="961251"/>
      </dsp:txXfrm>
    </dsp:sp>
    <dsp:sp modelId="{5063EC46-97E4-4362-A91A-25766A1417DA}">
      <dsp:nvSpPr>
        <dsp:cNvPr id="0" name=""/>
        <dsp:cNvSpPr/>
      </dsp:nvSpPr>
      <dsp:spPr>
        <a:xfrm>
          <a:off x="730299" y="1450443"/>
          <a:ext cx="1163123" cy="11631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7A156-611E-4FB9-A998-241E0787C3CB}">
      <dsp:nvSpPr>
        <dsp:cNvPr id="0" name=""/>
        <dsp:cNvSpPr/>
      </dsp:nvSpPr>
      <dsp:spPr>
        <a:xfrm rot="10800000">
          <a:off x="1311858" y="3001428"/>
          <a:ext cx="4053840" cy="961251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23885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Мутировавшая клетка делится, развивается болезнь</a:t>
          </a:r>
          <a:endParaRPr lang="ru-RU" sz="1900" kern="1200" dirty="0"/>
        </a:p>
      </dsp:txBody>
      <dsp:txXfrm rot="10800000">
        <a:off x="1552171" y="3001428"/>
        <a:ext cx="3813527" cy="961251"/>
      </dsp:txXfrm>
    </dsp:sp>
    <dsp:sp modelId="{BA9616C4-34D1-46B4-AF13-968E2C56F7C7}">
      <dsp:nvSpPr>
        <dsp:cNvPr id="0" name=""/>
        <dsp:cNvSpPr/>
      </dsp:nvSpPr>
      <dsp:spPr>
        <a:xfrm>
          <a:off x="730301" y="2900497"/>
          <a:ext cx="1163113" cy="11631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7DEB1-BBC4-4BD4-9B92-0516CAD29F12}">
      <dsp:nvSpPr>
        <dsp:cNvPr id="0" name=""/>
        <dsp:cNvSpPr/>
      </dsp:nvSpPr>
      <dsp:spPr>
        <a:xfrm>
          <a:off x="0" y="0"/>
          <a:ext cx="6096000" cy="14225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Льняное масло -</a:t>
          </a:r>
          <a:r>
            <a:rPr lang="ru-RU" sz="16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ru-RU" sz="16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содержит такое количество полиненасыщенных жирных кислот Омега-3 и Омега-6, что оно оставляет далеко позади даже рыбий жир. А сколько в нем витаминов! </a:t>
          </a:r>
          <a:endParaRPr lang="ru-RU" sz="1700" b="0" kern="1200" dirty="0">
            <a:solidFill>
              <a:schemeClr val="tx1"/>
            </a:solidFill>
            <a:latin typeface="+mn-lt"/>
          </a:endParaRPr>
        </a:p>
      </dsp:txBody>
      <dsp:txXfrm>
        <a:off x="1361458" y="0"/>
        <a:ext cx="4734541" cy="1422587"/>
      </dsp:txXfrm>
    </dsp:sp>
    <dsp:sp modelId="{4C68622A-19E7-4995-91E5-D99FB8211021}">
      <dsp:nvSpPr>
        <dsp:cNvPr id="0" name=""/>
        <dsp:cNvSpPr/>
      </dsp:nvSpPr>
      <dsp:spPr>
        <a:xfrm>
          <a:off x="142258" y="142258"/>
          <a:ext cx="1219200" cy="11380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8ACF2-0E76-4A53-B478-2A605A30CEB4}">
      <dsp:nvSpPr>
        <dsp:cNvPr id="0" name=""/>
        <dsp:cNvSpPr/>
      </dsp:nvSpPr>
      <dsp:spPr>
        <a:xfrm>
          <a:off x="0" y="1564846"/>
          <a:ext cx="6096000" cy="14225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Урбеч улучшает клеточный обмен, благотворно влияет на нервную систему, улучшает состояние кожи, снижает уровень холестерина в крови,</a:t>
          </a:r>
          <a:r>
            <a:rPr lang="ru-RU" sz="16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ru-RU" sz="16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хорошо утоляет жажду и голод. Это природный эликсир молодости и ценный диетический продукт.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1361458" y="1564846"/>
        <a:ext cx="4734541" cy="1422587"/>
      </dsp:txXfrm>
    </dsp:sp>
    <dsp:sp modelId="{96792C7C-01A2-4A23-8F5F-3160DB8E76DE}">
      <dsp:nvSpPr>
        <dsp:cNvPr id="0" name=""/>
        <dsp:cNvSpPr/>
      </dsp:nvSpPr>
      <dsp:spPr>
        <a:xfrm>
          <a:off x="142258" y="1707105"/>
          <a:ext cx="1219200" cy="11380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A2E13-8014-4BB7-9563-461D5B873089}">
      <dsp:nvSpPr>
        <dsp:cNvPr id="0" name=""/>
        <dsp:cNvSpPr/>
      </dsp:nvSpPr>
      <dsp:spPr>
        <a:xfrm>
          <a:off x="0" y="3129692"/>
          <a:ext cx="6096000" cy="14225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Масло косточек винограда содержит активный антиоксидант и обладает высокой биологической активностью, замедляет процессы старения клетки и укрепляет стенки кровеносных сосудов (в 20 раз мощнее чем аскорбиновая кислота, и в 50 раз мощнее чем витамин Е).  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1361458" y="3129692"/>
        <a:ext cx="4734541" cy="1422587"/>
      </dsp:txXfrm>
    </dsp:sp>
    <dsp:sp modelId="{9D359D93-2DAB-4E7F-A852-3D7AFE6B65BA}">
      <dsp:nvSpPr>
        <dsp:cNvPr id="0" name=""/>
        <dsp:cNvSpPr/>
      </dsp:nvSpPr>
      <dsp:spPr>
        <a:xfrm>
          <a:off x="142258" y="3271951"/>
          <a:ext cx="1219200" cy="11380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7ACD6-28D7-4671-94F2-C3A60890FEC9}">
      <dsp:nvSpPr>
        <dsp:cNvPr id="0" name=""/>
        <dsp:cNvSpPr/>
      </dsp:nvSpPr>
      <dsp:spPr>
        <a:xfrm>
          <a:off x="1205572" y="1723886"/>
          <a:ext cx="2337804" cy="233792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ЭкоВита</a:t>
          </a:r>
          <a:endParaRPr lang="ru-RU" sz="3500" kern="1200" dirty="0"/>
        </a:p>
      </dsp:txBody>
      <dsp:txXfrm>
        <a:off x="1547935" y="2066266"/>
        <a:ext cx="1653078" cy="1653160"/>
      </dsp:txXfrm>
    </dsp:sp>
    <dsp:sp modelId="{3136BDDF-5C45-4D63-A34B-08E913A4D6BE}">
      <dsp:nvSpPr>
        <dsp:cNvPr id="0" name=""/>
        <dsp:cNvSpPr/>
      </dsp:nvSpPr>
      <dsp:spPr>
        <a:xfrm>
          <a:off x="0" y="424004"/>
          <a:ext cx="4712628" cy="491262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4E334-2252-4884-93CB-4553281EE8DE}">
      <dsp:nvSpPr>
        <dsp:cNvPr id="0" name=""/>
        <dsp:cNvSpPr/>
      </dsp:nvSpPr>
      <dsp:spPr>
        <a:xfrm>
          <a:off x="3470036" y="838139"/>
          <a:ext cx="1252370" cy="12527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8D29F-84DC-4F3E-8253-FA2C0AA3BCEA}">
      <dsp:nvSpPr>
        <dsp:cNvPr id="0" name=""/>
        <dsp:cNvSpPr/>
      </dsp:nvSpPr>
      <dsp:spPr>
        <a:xfrm>
          <a:off x="4817400" y="858281"/>
          <a:ext cx="1676346" cy="1212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400" kern="1200" dirty="0" smtClean="0"/>
            <a:t>Высокая рентабельность и минимизация потерь</a:t>
          </a:r>
          <a:endParaRPr lang="ru-RU" sz="1400" kern="1200" dirty="0"/>
        </a:p>
      </dsp:txBody>
      <dsp:txXfrm>
        <a:off x="4817400" y="858281"/>
        <a:ext cx="1676346" cy="1212436"/>
      </dsp:txXfrm>
    </dsp:sp>
    <dsp:sp modelId="{1A408DF3-69EB-4E2E-B42A-FDB109883031}">
      <dsp:nvSpPr>
        <dsp:cNvPr id="0" name=""/>
        <dsp:cNvSpPr/>
      </dsp:nvSpPr>
      <dsp:spPr>
        <a:xfrm>
          <a:off x="3954081" y="2263293"/>
          <a:ext cx="1252370" cy="12527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B0B75-4FFD-4B9C-AD5D-BE8500FBB00D}">
      <dsp:nvSpPr>
        <dsp:cNvPr id="0" name=""/>
        <dsp:cNvSpPr/>
      </dsp:nvSpPr>
      <dsp:spPr>
        <a:xfrm>
          <a:off x="5308429" y="2280978"/>
          <a:ext cx="1676346" cy="1212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400" kern="1200" dirty="0" smtClean="0"/>
            <a:t>Простота и высокая производительность</a:t>
          </a:r>
          <a:endParaRPr lang="ru-RU" sz="1400" kern="1200" dirty="0"/>
        </a:p>
      </dsp:txBody>
      <dsp:txXfrm>
        <a:off x="5308429" y="2280978"/>
        <a:ext cx="1676346" cy="1212436"/>
      </dsp:txXfrm>
    </dsp:sp>
    <dsp:sp modelId="{69FB7D65-426D-4F33-82F7-29E19F02831D}">
      <dsp:nvSpPr>
        <dsp:cNvPr id="0" name=""/>
        <dsp:cNvSpPr/>
      </dsp:nvSpPr>
      <dsp:spPr>
        <a:xfrm>
          <a:off x="3470036" y="3708588"/>
          <a:ext cx="1252370" cy="12527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EAEEA-7AAC-49E2-A0B5-F8B89E83AD2C}">
      <dsp:nvSpPr>
        <dsp:cNvPr id="0" name=""/>
        <dsp:cNvSpPr/>
      </dsp:nvSpPr>
      <dsp:spPr>
        <a:xfrm>
          <a:off x="4817400" y="3734134"/>
          <a:ext cx="1676346" cy="1212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400" kern="1200" dirty="0" smtClean="0"/>
            <a:t>Энергосбережение и экологическая безопасность</a:t>
          </a:r>
          <a:endParaRPr lang="ru-RU" sz="1400" kern="1200" dirty="0"/>
        </a:p>
      </dsp:txBody>
      <dsp:txXfrm>
        <a:off x="4817400" y="3734134"/>
        <a:ext cx="1676346" cy="1212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4858-479B-4BCE-A617-0D40F30D349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B868-069F-47BA-BE72-6B74F14825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80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4858-479B-4BCE-A617-0D40F30D349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B868-069F-47BA-BE72-6B74F14825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86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4858-479B-4BCE-A617-0D40F30D349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B868-069F-47BA-BE72-6B74F14825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17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4858-479B-4BCE-A617-0D40F30D349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B868-069F-47BA-BE72-6B74F14825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24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4858-479B-4BCE-A617-0D40F30D349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B868-069F-47BA-BE72-6B74F14825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15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4858-479B-4BCE-A617-0D40F30D349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B868-069F-47BA-BE72-6B74F14825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7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4858-479B-4BCE-A617-0D40F30D349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B868-069F-47BA-BE72-6B74F14825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81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4858-479B-4BCE-A617-0D40F30D349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B868-069F-47BA-BE72-6B74F14825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86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4858-479B-4BCE-A617-0D40F30D349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B868-069F-47BA-BE72-6B74F14825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76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4858-479B-4BCE-A617-0D40F30D349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B868-069F-47BA-BE72-6B74F14825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1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4858-479B-4BCE-A617-0D40F30D349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3B868-069F-47BA-BE72-6B74F14825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49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4858-479B-4BCE-A617-0D40F30D349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3B868-069F-47BA-BE72-6B74F14825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57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87824" y="3284984"/>
            <a:ext cx="1512168" cy="151216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87824" y="5229200"/>
            <a:ext cx="1512168" cy="151216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00092" y="188640"/>
            <a:ext cx="1512168" cy="15121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164288" y="1556792"/>
            <a:ext cx="1512168" cy="151216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164288" y="3933056"/>
            <a:ext cx="1512168" cy="151216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620881" y="3645289"/>
            <a:ext cx="246135" cy="24613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0"/>
            <a:ext cx="324720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ООО «ЭкоВита»</a:t>
            </a:r>
          </a:p>
          <a:p>
            <a:pPr algn="just"/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dirty="0"/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Производство масла из косточек винограда и семян льна посредством сверхкритической флюидной экстракции</a:t>
            </a:r>
          </a:p>
          <a:p>
            <a:pPr algn="just"/>
            <a:endParaRPr lang="ru-RU" dirty="0"/>
          </a:p>
        </p:txBody>
      </p:sp>
      <p:cxnSp>
        <p:nvCxnSpPr>
          <p:cNvPr id="25" name="Соединительная линия уступом 24"/>
          <p:cNvCxnSpPr>
            <a:stCxn id="2" idx="6"/>
            <a:endCxn id="17" idx="2"/>
          </p:cNvCxnSpPr>
          <p:nvPr/>
        </p:nvCxnSpPr>
        <p:spPr>
          <a:xfrm flipV="1">
            <a:off x="4499992" y="3768357"/>
            <a:ext cx="1120889" cy="272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12" idx="6"/>
            <a:endCxn id="17" idx="4"/>
          </p:cNvCxnSpPr>
          <p:nvPr/>
        </p:nvCxnSpPr>
        <p:spPr>
          <a:xfrm flipV="1">
            <a:off x="4499992" y="3891424"/>
            <a:ext cx="1243957" cy="2093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7" idx="0"/>
            <a:endCxn id="13" idx="4"/>
          </p:cNvCxnSpPr>
          <p:nvPr/>
        </p:nvCxnSpPr>
        <p:spPr>
          <a:xfrm flipV="1">
            <a:off x="5743949" y="1700808"/>
            <a:ext cx="412227" cy="1944481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17" idx="6"/>
            <a:endCxn id="15" idx="3"/>
          </p:cNvCxnSpPr>
          <p:nvPr/>
        </p:nvCxnSpPr>
        <p:spPr>
          <a:xfrm flipV="1">
            <a:off x="5867016" y="2847508"/>
            <a:ext cx="1518724" cy="92084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17" idx="5"/>
            <a:endCxn id="16" idx="1"/>
          </p:cNvCxnSpPr>
          <p:nvPr/>
        </p:nvCxnSpPr>
        <p:spPr>
          <a:xfrm>
            <a:off x="5830970" y="3855378"/>
            <a:ext cx="1554770" cy="29913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5749003"/>
              </p:ext>
            </p:extLst>
          </p:nvPr>
        </p:nvGraphicFramePr>
        <p:xfrm>
          <a:off x="285720" y="142852"/>
          <a:ext cx="8429676" cy="6411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308"/>
                <a:gridCol w="625046"/>
                <a:gridCol w="625046"/>
                <a:gridCol w="625046"/>
                <a:gridCol w="625046"/>
                <a:gridCol w="625046"/>
                <a:gridCol w="625046"/>
                <a:gridCol w="625046"/>
                <a:gridCol w="625046"/>
              </a:tblGrid>
              <a:tr h="44210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Ключевые действия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Текущая стадия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F1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Последующие</a:t>
                      </a:r>
                      <a:r>
                        <a:rPr lang="ru-RU" sz="12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 стадии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729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Сроки реализации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I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, 2013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II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, 2013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III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, 2013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IV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, 2013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I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, 2014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II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, 2014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III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, 2014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IV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, 2014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Исследования и разработки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09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1. Завершены НИР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9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2. 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Создан 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опытный образец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4. 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Создана к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оммерческая версия продукта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bg2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765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5.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 Достижение целевых НИОКР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76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Маркетинг и внедрение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9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1. Проведены переговоры с потенциальными покупателями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9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2. 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Подписано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 соглашение с     покупателем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310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Интеллектуальная</a:t>
                      </a:r>
                      <a:r>
                        <a:rPr lang="ru-RU" sz="12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 собственность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310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1. Произведен патентный поиск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9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2. Зарегистрированы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 патенты на 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изобретения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310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Финансирование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9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1. Подтверждены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источники финансирования текущего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 этапа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9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2. Подтверждены</a:t>
                      </a:r>
                      <a:r>
                        <a:rPr lang="ru-RU" sz="1200" b="0" baseline="0" dirty="0" smtClean="0">
                          <a:solidFill>
                            <a:srgbClr val="C00000"/>
                          </a:solidFill>
                          <a:latin typeface="Georgia" pitchFamily="18" charset="0"/>
                          <a:cs typeface="Arial" pitchFamily="34" charset="0"/>
                        </a:rPr>
                        <a:t> источники финансирования последующих этапов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chemeClr val="accent2"/>
                        </a:solidFill>
                        <a:latin typeface="Georg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Сумма инвестиций 3000000 руб.</a:t>
            </a:r>
            <a:endParaRPr lang="ru-RU" sz="3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928670"/>
            <a:ext cx="567014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rgbClr val="002060"/>
                </a:solidFill>
                <a:latin typeface="Georgia" pitchFamily="18" charset="0"/>
              </a:rPr>
              <a:t>ООО «</a:t>
            </a:r>
            <a:r>
              <a:rPr lang="ru-RU" sz="5000" b="1" dirty="0" err="1" smtClean="0">
                <a:solidFill>
                  <a:srgbClr val="002060"/>
                </a:solidFill>
                <a:latin typeface="Georgia" pitchFamily="18" charset="0"/>
              </a:rPr>
              <a:t>ЭкоВита</a:t>
            </a:r>
            <a:r>
              <a:rPr lang="ru-RU" sz="5000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5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4286256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 smtClean="0">
                <a:latin typeface="Georgia" pitchFamily="18" charset="0"/>
              </a:rPr>
              <a:t>Арсен</a:t>
            </a:r>
            <a:r>
              <a:rPr lang="ru-RU" sz="3000" b="1" dirty="0" smtClean="0">
                <a:latin typeface="Georgia" pitchFamily="18" charset="0"/>
              </a:rPr>
              <a:t> Рамазанов</a:t>
            </a:r>
          </a:p>
          <a:p>
            <a:pPr algn="ctr"/>
            <a:r>
              <a:rPr lang="ru-RU" sz="3000" b="1" dirty="0" smtClean="0">
                <a:latin typeface="Georgia" pitchFamily="18" charset="0"/>
              </a:rPr>
              <a:t>телефон: 89285563777</a:t>
            </a:r>
          </a:p>
          <a:p>
            <a:pPr algn="ctr"/>
            <a:r>
              <a:rPr lang="en-US" sz="3000" b="1" dirty="0" smtClean="0">
                <a:latin typeface="Georgia" pitchFamily="18" charset="0"/>
              </a:rPr>
              <a:t>Email</a:t>
            </a:r>
            <a:r>
              <a:rPr lang="ru-RU" sz="3000" b="1" dirty="0" smtClean="0">
                <a:latin typeface="Georgia" pitchFamily="18" charset="0"/>
              </a:rPr>
              <a:t>: </a:t>
            </a:r>
            <a:r>
              <a:rPr lang="en-US" sz="3000" b="1" dirty="0" smtClean="0">
                <a:latin typeface="Georgia" pitchFamily="18" charset="0"/>
              </a:rPr>
              <a:t>a</a:t>
            </a:r>
            <a:r>
              <a:rPr lang="ru-RU" sz="3000" b="1" dirty="0" smtClean="0">
                <a:latin typeface="Georgia" pitchFamily="18" charset="0"/>
              </a:rPr>
              <a:t>_</a:t>
            </a:r>
            <a:r>
              <a:rPr lang="en-US" sz="3000" b="1" dirty="0" err="1" smtClean="0">
                <a:latin typeface="Georgia" pitchFamily="18" charset="0"/>
              </a:rPr>
              <a:t>ramazanov</a:t>
            </a:r>
            <a:r>
              <a:rPr lang="ru-RU" sz="3000" b="1" dirty="0" smtClean="0">
                <a:latin typeface="Georgia" pitchFamily="18" charset="0"/>
              </a:rPr>
              <a:t>_@</a:t>
            </a:r>
            <a:r>
              <a:rPr lang="en-US" sz="3000" b="1" dirty="0" smtClean="0">
                <a:latin typeface="Georgia" pitchFamily="18" charset="0"/>
              </a:rPr>
              <a:t>mail</a:t>
            </a:r>
            <a:r>
              <a:rPr lang="ru-RU" sz="3000" b="1" dirty="0" smtClean="0">
                <a:latin typeface="Georgia" pitchFamily="18" charset="0"/>
              </a:rPr>
              <a:t>.</a:t>
            </a:r>
            <a:r>
              <a:rPr lang="en-US" sz="3000" b="1" dirty="0" err="1" smtClean="0">
                <a:latin typeface="Georgia" pitchFamily="18" charset="0"/>
              </a:rPr>
              <a:t>ru</a:t>
            </a:r>
            <a:r>
              <a:rPr lang="en-US" sz="3000" b="1" dirty="0" smtClean="0">
                <a:latin typeface="Georgia" pitchFamily="18" charset="0"/>
              </a:rPr>
              <a:t> </a:t>
            </a:r>
            <a:endParaRPr lang="ru-RU" sz="3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otokanal.com/images/46/semya-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19"/>
            <a:ext cx="7883914" cy="594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0"/>
            <a:ext cx="288032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Здоровье</a:t>
            </a:r>
          </a:p>
          <a:p>
            <a:pPr algn="just"/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э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то </a:t>
            </a: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самый </a:t>
            </a:r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главный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аспект </a:t>
            </a: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нашей </a:t>
            </a:r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жизни </a:t>
            </a: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!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724128" y="2348880"/>
            <a:ext cx="1440160" cy="194421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68552" y="27729"/>
            <a:ext cx="1512168" cy="151216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64288" y="783813"/>
            <a:ext cx="1512168" cy="151216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31840" y="2185338"/>
            <a:ext cx="1512168" cy="151216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95936" y="4725144"/>
            <a:ext cx="1512168" cy="151216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948264" y="4869160"/>
            <a:ext cx="1512168" cy="151216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0"/>
            <a:ext cx="288032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Факторы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влияющие 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наше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здоровье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4365104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Здоровье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370774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Экология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6077" y="6237312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Стрессы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637203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Наследственность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8304" y="2339588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Лекарства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8598" y="1556792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Магнитные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поля</a:t>
            </a:r>
          </a:p>
        </p:txBody>
      </p:sp>
      <p:cxnSp>
        <p:nvCxnSpPr>
          <p:cNvPr id="11" name="Прямая со стрелкой 10"/>
          <p:cNvCxnSpPr>
            <a:stCxn id="7" idx="5"/>
            <a:endCxn id="6" idx="0"/>
          </p:cNvCxnSpPr>
          <p:nvPr/>
        </p:nvCxnSpPr>
        <p:spPr>
          <a:xfrm>
            <a:off x="5859268" y="1318445"/>
            <a:ext cx="584940" cy="103043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3"/>
            <a:endCxn id="6" idx="7"/>
          </p:cNvCxnSpPr>
          <p:nvPr/>
        </p:nvCxnSpPr>
        <p:spPr>
          <a:xfrm flipH="1">
            <a:off x="6953381" y="2074529"/>
            <a:ext cx="432359" cy="55907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6" idx="0"/>
            <a:endCxn id="6" idx="5"/>
          </p:cNvCxnSpPr>
          <p:nvPr/>
        </p:nvCxnSpPr>
        <p:spPr>
          <a:xfrm flipH="1" flipV="1">
            <a:off x="6953381" y="4008372"/>
            <a:ext cx="750967" cy="8607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6"/>
            <a:endCxn id="6" idx="2"/>
          </p:cNvCxnSpPr>
          <p:nvPr/>
        </p:nvCxnSpPr>
        <p:spPr>
          <a:xfrm>
            <a:off x="4644008" y="2941422"/>
            <a:ext cx="1080120" cy="37956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" idx="7"/>
            <a:endCxn id="6" idx="3"/>
          </p:cNvCxnSpPr>
          <p:nvPr/>
        </p:nvCxnSpPr>
        <p:spPr>
          <a:xfrm flipV="1">
            <a:off x="5286652" y="4008372"/>
            <a:ext cx="648383" cy="93822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67544" y="0"/>
            <a:ext cx="288032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Причины болезней</a:t>
            </a:r>
          </a:p>
          <a:p>
            <a:pPr algn="just"/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Через еду поступает лишь 30% небелковой части ферментов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Недостаток небелковой части приводит к зарождению болезней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980944483"/>
              </p:ext>
            </p:extLst>
          </p:nvPr>
        </p:nvGraphicFramePr>
        <p:xfrm>
          <a:off x="3372544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60213" y="15567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60213" y="300972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60213" y="443711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07449179"/>
              </p:ext>
            </p:extLst>
          </p:nvPr>
        </p:nvGraphicFramePr>
        <p:xfrm>
          <a:off x="3048000" y="908720"/>
          <a:ext cx="588171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7544" y="0"/>
            <a:ext cx="253282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Решение проблемы</a:t>
            </a:r>
          </a:p>
          <a:p>
            <a:pPr algn="just"/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70</a:t>
            </a: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% здоровья можно вернуть, </a:t>
            </a:r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изменив </a:t>
            </a: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наше питание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03680860"/>
              </p:ext>
            </p:extLst>
          </p:nvPr>
        </p:nvGraphicFramePr>
        <p:xfrm>
          <a:off x="1907704" y="692696"/>
          <a:ext cx="6984776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7544" y="0"/>
            <a:ext cx="3104324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Преимущества </a:t>
            </a:r>
          </a:p>
          <a:p>
            <a:pPr algn="just"/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Получение </a:t>
            </a: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двух целевых продуктов из одного сырья (безотходная технология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)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Инновационная 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технология извлечения масла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5143536" cy="725470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Конкуренты</a:t>
            </a:r>
            <a:endParaRPr lang="ru-RU" sz="3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6" y="857232"/>
          <a:ext cx="8572564" cy="550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51"/>
                <a:gridCol w="143580"/>
                <a:gridCol w="2060792"/>
                <a:gridCol w="451855"/>
                <a:gridCol w="221704"/>
                <a:gridCol w="2069238"/>
                <a:gridCol w="147803"/>
                <a:gridCol w="147803"/>
                <a:gridCol w="1182422"/>
                <a:gridCol w="739016"/>
              </a:tblGrid>
              <a:tr h="72331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Страна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Цена/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объем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Способ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Выход 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260"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Масло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косточек винограда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Отходы производства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 vert="vert270"/>
                </a:tc>
              </a:tr>
              <a:tr h="447324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Австрия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1700 руб./250</a:t>
                      </a:r>
                      <a:r>
                        <a:rPr lang="ru-RU" sz="2000" b="1" baseline="0" dirty="0" smtClean="0">
                          <a:latin typeface="Georgia" pitchFamily="18" charset="0"/>
                        </a:rPr>
                        <a:t> мл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Холодного прессования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2000" dirty="0"/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15- 20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28628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Италия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150 руб./25 мл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816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Франция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460руб./500 мл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Georgia" pitchFamily="18" charset="0"/>
                        </a:rPr>
                        <a:t>Органическим растворителем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60-65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Georgia" pitchFamily="18" charset="0"/>
                        </a:rPr>
                        <a:t>Украина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Georgia" pitchFamily="18" charset="0"/>
                        </a:rPr>
                        <a:t>1000 руб./1 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968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Сирия 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690 руб./25мл</a:t>
                      </a:r>
                      <a:endParaRPr lang="ru-RU" sz="2000" b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Georgia" pitchFamily="18" charset="0"/>
                        </a:rPr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6"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Льняное масло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itchFamily="18" charset="0"/>
                        </a:rPr>
                        <a:t>Россия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169-220 / 1 л.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Georgia" pitchFamily="18" charset="0"/>
                        </a:rPr>
                        <a:t>Органическим растворителем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Georgia" pitchFamily="18" charset="0"/>
                        </a:rPr>
                        <a:t>60-65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33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Georgia" pitchFamily="18" charset="0"/>
                        </a:rPr>
                        <a:t>ЭкоВита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500/1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л.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latin typeface="Georgia" pitchFamily="18" charset="0"/>
                        </a:rPr>
                        <a:t>160/1л.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Флюидная экстракция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80-85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нет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:\DSC_2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09"/>
            <a:ext cx="2000264" cy="275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 descr="F:\сайт\DSCN4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204977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F:\102NIKON\DSCN4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643182"/>
            <a:ext cx="2946818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Двойная стрелка влево/вправо 7"/>
          <p:cNvSpPr/>
          <p:nvPr/>
        </p:nvSpPr>
        <p:spPr>
          <a:xfrm>
            <a:off x="2857488" y="785794"/>
            <a:ext cx="3357586" cy="1214446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571472" y="3357562"/>
            <a:ext cx="1857388" cy="2357454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000892" y="3357562"/>
            <a:ext cx="1714480" cy="2428892"/>
          </a:xfrm>
          <a:prstGeom prst="curvedLef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06" y="2643182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alibri" pitchFamily="34" charset="0"/>
              </a:rPr>
              <a:t>Рамазанов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alibri" pitchFamily="34" charset="0"/>
              </a:rPr>
              <a:t>Арсен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Calibri" pitchFamily="34" charset="0"/>
            </a:endParaRPr>
          </a:p>
          <a:p>
            <a:pPr algn="ctr" eaLnBrk="0" hangingPunct="0"/>
            <a:r>
              <a:rPr lang="ru-RU" b="1" dirty="0" smtClean="0">
                <a:latin typeface="Georgia" pitchFamily="18" charset="0"/>
                <a:cs typeface="Calibri" pitchFamily="34" charset="0"/>
              </a:rPr>
              <a:t>д.х.н</a:t>
            </a:r>
            <a:r>
              <a:rPr lang="ru-RU" b="1" dirty="0" smtClean="0">
                <a:latin typeface="Georgia" pitchFamily="18" charset="0"/>
                <a:cs typeface="Calibri" pitchFamily="34" charset="0"/>
              </a:rPr>
              <a:t>.,  профессор</a:t>
            </a:r>
          </a:p>
          <a:p>
            <a:pPr algn="ctr" eaLnBrk="0" hangingPunct="0"/>
            <a:r>
              <a:rPr lang="ru-RU" b="1" dirty="0" smtClean="0">
                <a:latin typeface="Georgia" pitchFamily="18" charset="0"/>
                <a:cs typeface="Calibri" pitchFamily="34" charset="0"/>
              </a:rPr>
              <a:t>руководитель проекта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2571744"/>
            <a:ext cx="2143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alibri" pitchFamily="34" charset="0"/>
              </a:rPr>
              <a:t>Сараева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alibri" pitchFamily="34" charset="0"/>
              </a:rPr>
              <a:t> Ирина</a:t>
            </a:r>
          </a:p>
          <a:p>
            <a:pPr algn="ctr" eaLnBrk="0" hangingPunct="0"/>
            <a:r>
              <a:rPr lang="ru-RU" b="1" dirty="0" smtClean="0">
                <a:latin typeface="Georgia" pitchFamily="18" charset="0"/>
              </a:rPr>
              <a:t>научный сотрудник,</a:t>
            </a:r>
          </a:p>
          <a:p>
            <a:pPr algn="ctr" eaLnBrk="0" hangingPunct="0"/>
            <a:r>
              <a:rPr lang="ru-RU" b="1" dirty="0" smtClean="0">
                <a:latin typeface="Georgia" pitchFamily="18" charset="0"/>
              </a:rPr>
              <a:t>координатор проекта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675070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Шахбанов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Курбан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экспериментальных исследований по способам извлечения масла из косточек винограда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68417" y="4648810"/>
            <a:ext cx="30327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Джабраилова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Индира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проведение экспериментальных исследований по способам извлечения масла из семян льна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2451880"/>
            <a:ext cx="19656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технологи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93580" y="1142984"/>
            <a:ext cx="16642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ЭкоВита</a:t>
            </a:r>
            <a:endParaRPr lang="ru-RU" sz="25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3746838"/>
              </p:ext>
            </p:extLst>
          </p:nvPr>
        </p:nvGraphicFramePr>
        <p:xfrm>
          <a:off x="428596" y="4286256"/>
          <a:ext cx="814393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9"/>
                <a:gridCol w="1214446"/>
                <a:gridCol w="1357322"/>
                <a:gridCol w="1285884"/>
                <a:gridCol w="1357320"/>
              </a:tblGrid>
              <a:tr h="300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Прогноз продаж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[201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]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[201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]</a:t>
                      </a:r>
                      <a:endParaRPr lang="ru-RU" sz="2000" dirty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[201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]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[201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]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Внутренний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 рынок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040">
                <a:tc>
                  <a:txBody>
                    <a:bodyPr/>
                    <a:lstStyle/>
                    <a:p>
                      <a:pPr marL="252000" lvl="1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В денежном выражении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530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т.</a:t>
                      </a:r>
                      <a:r>
                        <a:rPr lang="ru-RU" sz="20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руб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.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1 млн.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руб.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1 млн.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руб.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1,5 млн.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eorgia" pitchFamily="18" charset="0"/>
                          <a:cs typeface="Arial" pitchFamily="34" charset="0"/>
                        </a:rPr>
                        <a:t>руб.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285728"/>
            <a:ext cx="8215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Рынок</a:t>
            </a:r>
            <a:endParaRPr lang="ru-RU" sz="30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142984"/>
            <a:ext cx="35004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География: </a:t>
            </a:r>
            <a:endParaRPr lang="ru-RU" sz="25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500" b="1" dirty="0" smtClean="0">
                <a:latin typeface="Georgia" pitchFamily="18" charset="0"/>
              </a:rPr>
              <a:t>внутренний</a:t>
            </a:r>
            <a:r>
              <a:rPr lang="ru-RU" sz="2500" b="1" i="1" dirty="0" smtClean="0">
                <a:latin typeface="Georgia" pitchFamily="18" charset="0"/>
              </a:rPr>
              <a:t> </a:t>
            </a:r>
            <a:r>
              <a:rPr lang="ru-RU" sz="2500" b="1" dirty="0" smtClean="0">
                <a:latin typeface="Georgia" pitchFamily="18" charset="0"/>
              </a:rPr>
              <a:t>рынок Республики Дагестан</a:t>
            </a:r>
            <a:endParaRPr lang="ru-RU" sz="25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1242657"/>
            <a:ext cx="47863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Потенциальные потребители: </a:t>
            </a:r>
            <a:endParaRPr lang="ru-RU" sz="25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500" b="1" dirty="0" smtClean="0">
                <a:latin typeface="Georgia" pitchFamily="18" charset="0"/>
              </a:rPr>
              <a:t>Женщины от </a:t>
            </a:r>
            <a:r>
              <a:rPr lang="ru-RU" sz="2500" b="1" dirty="0" smtClean="0">
                <a:latin typeface="Georgia" pitchFamily="18" charset="0"/>
              </a:rPr>
              <a:t>20 </a:t>
            </a:r>
            <a:r>
              <a:rPr lang="ru-RU" sz="2500" b="1" dirty="0" smtClean="0">
                <a:latin typeface="Georgia" pitchFamily="18" charset="0"/>
              </a:rPr>
              <a:t>до 70 лет</a:t>
            </a:r>
            <a:endParaRPr lang="ru-RU" sz="2500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500" b="1" dirty="0" smtClean="0">
                <a:latin typeface="Georgia" pitchFamily="18" charset="0"/>
              </a:rPr>
              <a:t>Семьи ведущие здоровый образ жизни</a:t>
            </a:r>
            <a:endParaRPr lang="ru-RU" sz="2500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500" b="1" dirty="0" smtClean="0">
                <a:latin typeface="Georgia" pitchFamily="18" charset="0"/>
              </a:rPr>
              <a:t>Вегетарианцы</a:t>
            </a:r>
            <a:endParaRPr lang="ru-RU" sz="25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440</Words>
  <Application>Microsoft Office PowerPoint</Application>
  <PresentationFormat>Экран (4:3)</PresentationFormat>
  <Paragraphs>179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Конкуренты</vt:lpstr>
      <vt:lpstr>Слайд 8</vt:lpstr>
      <vt:lpstr>Слайд 9</vt:lpstr>
      <vt:lpstr>Слайд 10</vt:lpstr>
      <vt:lpstr>Сумма инвестиций 3000000 руб.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111</cp:lastModifiedBy>
  <cp:revision>96</cp:revision>
  <dcterms:created xsi:type="dcterms:W3CDTF">2013-09-13T06:15:59Z</dcterms:created>
  <dcterms:modified xsi:type="dcterms:W3CDTF">2013-10-18T01:00:27Z</dcterms:modified>
</cp:coreProperties>
</file>